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75" r:id="rId3"/>
    <p:sldMasterId id="2147483681" r:id="rId4"/>
    <p:sldMasterId id="2147483691" r:id="rId5"/>
    <p:sldMasterId id="2147483695" r:id="rId6"/>
  </p:sldMasterIdLst>
  <p:notesMasterIdLst>
    <p:notesMasterId r:id="rId33"/>
  </p:notesMasterIdLst>
  <p:handoutMasterIdLst>
    <p:handoutMasterId r:id="rId34"/>
  </p:handoutMasterIdLst>
  <p:sldIdLst>
    <p:sldId id="1415" r:id="rId7"/>
    <p:sldId id="256" r:id="rId8"/>
    <p:sldId id="1413" r:id="rId9"/>
    <p:sldId id="1414" r:id="rId10"/>
    <p:sldId id="259" r:id="rId11"/>
    <p:sldId id="260" r:id="rId12"/>
    <p:sldId id="261" r:id="rId13"/>
    <p:sldId id="268" r:id="rId14"/>
    <p:sldId id="1412" r:id="rId15"/>
    <p:sldId id="283" r:id="rId16"/>
    <p:sldId id="282" r:id="rId17"/>
    <p:sldId id="276" r:id="rId18"/>
    <p:sldId id="278" r:id="rId19"/>
    <p:sldId id="273" r:id="rId20"/>
    <p:sldId id="264" r:id="rId21"/>
    <p:sldId id="270" r:id="rId22"/>
    <p:sldId id="271" r:id="rId23"/>
    <p:sldId id="277" r:id="rId24"/>
    <p:sldId id="286" r:id="rId25"/>
    <p:sldId id="288" r:id="rId26"/>
    <p:sldId id="289" r:id="rId27"/>
    <p:sldId id="290" r:id="rId28"/>
    <p:sldId id="291" r:id="rId29"/>
    <p:sldId id="292" r:id="rId30"/>
    <p:sldId id="293" r:id="rId31"/>
    <p:sldId id="14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C05131"/>
    <a:srgbClr val="00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830" autoAdjust="0"/>
  </p:normalViewPr>
  <p:slideViewPr>
    <p:cSldViewPr snapToGrid="0">
      <p:cViewPr varScale="1">
        <p:scale>
          <a:sx n="77" d="100"/>
          <a:sy n="77" d="100"/>
        </p:scale>
        <p:origin x="11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3552" y="-2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86419-2604-4957-B4DD-86E712B1DDA9}" type="datetimeFigureOut">
              <a:rPr lang="en-US" smtClean="0"/>
              <a:t>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38FFC-1D78-4E4D-BFE3-C00DDE5C5BBE}" type="slidenum">
              <a:rPr lang="en-US" smtClean="0"/>
              <a:t>‹#›</a:t>
            </a:fld>
            <a:endParaRPr lang="en-US"/>
          </a:p>
        </p:txBody>
      </p:sp>
    </p:spTree>
    <p:extLst>
      <p:ext uri="{BB962C8B-B14F-4D97-AF65-F5344CB8AC3E}">
        <p14:creationId xmlns:p14="http://schemas.microsoft.com/office/powerpoint/2010/main" val="162539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C47D0-0563-4CA4-AB4A-2790B5AEE655}"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6219-A6D1-4830-B80F-C8D21285029F}" type="slidenum">
              <a:rPr lang="en-US" smtClean="0"/>
              <a:t>‹#›</a:t>
            </a:fld>
            <a:endParaRPr lang="en-US"/>
          </a:p>
        </p:txBody>
      </p:sp>
    </p:spTree>
    <p:extLst>
      <p:ext uri="{BB962C8B-B14F-4D97-AF65-F5344CB8AC3E}">
        <p14:creationId xmlns:p14="http://schemas.microsoft.com/office/powerpoint/2010/main" val="9852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uropepmc.org/articles/PMC3447624/#R1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a:t>
            </a:fld>
            <a:endParaRPr lang="en-US"/>
          </a:p>
        </p:txBody>
      </p:sp>
    </p:spTree>
    <p:extLst>
      <p:ext uri="{BB962C8B-B14F-4D97-AF65-F5344CB8AC3E}">
        <p14:creationId xmlns:p14="http://schemas.microsoft.com/office/powerpoint/2010/main" val="190550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 sure to consider culture and cultural preferences when offering alternative therapies and messages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Help the patient to conceptualize pain differently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Cognitive therapy</a:t>
            </a: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Try to re-focus away from automatic thoughts, negative thoughts.</a:t>
            </a: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Attempt to challenge and re-frame inappropriate thoughts</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Behavioral therapy</a:t>
            </a: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important for the patient to learn to actively monitor their condition and those movements and emotions that may improve or worsen their pain.</a:t>
            </a: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monitoring one can then establish various techniques to reduce the pain to a degree without further medication.  These skills need to be practiced on a daily basis in order to call upon them at times of increased pain.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10</a:t>
            </a:fld>
            <a:endParaRPr lang="en-US"/>
          </a:p>
        </p:txBody>
      </p:sp>
    </p:spTree>
    <p:extLst>
      <p:ext uri="{BB962C8B-B14F-4D97-AF65-F5344CB8AC3E}">
        <p14:creationId xmlns:p14="http://schemas.microsoft.com/office/powerpoint/2010/main" val="80719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gold standard of care of chronic pain is a multidimensional approach.  The goal is to empower  the patient in self-care.  This can have a significant effect in reducing pain, restoring function, and improving the individual’s quality of life.  There are a variety of approaches; psycho-behavioral approaches, physical approaches, procedures, and medications.  Combining more than one of these approaches at a time can enhance effectiveness of 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t>
            </a:r>
            <a:r>
              <a:rPr kumimoji="0" lang="en-US" sz="1200" b="0" i="0" u="none" strike="noStrike" kern="1200" cap="none" spc="0" normalizeH="0" baseline="0" noProof="0" dirty="0">
                <a:ln>
                  <a:noFill/>
                </a:ln>
                <a:solidFill>
                  <a:prstClr val="black"/>
                </a:solidFill>
                <a:effectLst/>
                <a:uLnTx/>
                <a:uFillTx/>
                <a:latin typeface="+mn-lt"/>
                <a:ea typeface="+mn-ea"/>
                <a:cs typeface="+mn-cs"/>
              </a:rPr>
              <a:t>Be sure to consider culture and cultural preferences when offering alternative therapies and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11</a:t>
            </a:fld>
            <a:endParaRPr lang="en-US"/>
          </a:p>
        </p:txBody>
      </p:sp>
    </p:spTree>
    <p:extLst>
      <p:ext uri="{BB962C8B-B14F-4D97-AF65-F5344CB8AC3E}">
        <p14:creationId xmlns:p14="http://schemas.microsoft.com/office/powerpoint/2010/main" val="84912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Butorphanol is mixed</a:t>
            </a:r>
            <a:r>
              <a:rPr lang="en-US" baseline="0" dirty="0"/>
              <a:t> agonist antagonist.  It has mu antagonist properties and kappa agonist properties.  It may reduce the analgesic properties of methadone.  It may increase sedation when mixed with buprenorphine.  </a:t>
            </a: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12</a:t>
            </a:fld>
            <a:endParaRPr lang="en-US"/>
          </a:p>
        </p:txBody>
      </p:sp>
    </p:spTree>
    <p:extLst>
      <p:ext uri="{BB962C8B-B14F-4D97-AF65-F5344CB8AC3E}">
        <p14:creationId xmlns:p14="http://schemas.microsoft.com/office/powerpoint/2010/main" val="140132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can be maintained on there baseline methadone dose for their opioid dependence treatment</a:t>
            </a:r>
            <a:r>
              <a:rPr lang="en-US" baseline="0" dirty="0"/>
              <a:t> and then augment this with other full opioid medications.  One should be aware of the need for moderately higher doses in these patients. One should also help the patient to remain stable in the recovery yet have appropriate pain management by monitoring them more closely</a:t>
            </a:r>
            <a:endParaRPr lang="en-US" dirty="0"/>
          </a:p>
          <a:p>
            <a:endParaRPr lang="en-US" alt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13</a:t>
            </a:fld>
            <a:endParaRPr lang="en-US"/>
          </a:p>
        </p:txBody>
      </p:sp>
    </p:spTree>
    <p:extLst>
      <p:ext uri="{BB962C8B-B14F-4D97-AF65-F5344CB8AC3E}">
        <p14:creationId xmlns:p14="http://schemas.microsoft.com/office/powerpoint/2010/main" val="422230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generally considered that 30 to 40mg per day will keep a methadone maintenance patients out of withdrawal.  However, patients need to be on 60 mg or greater to you reduce the euphoric effect of other opioids and reduce craving.</a:t>
            </a:r>
          </a:p>
        </p:txBody>
      </p:sp>
      <p:sp>
        <p:nvSpPr>
          <p:cNvPr id="4" name="Slide Number Placeholder 3"/>
          <p:cNvSpPr>
            <a:spLocks noGrp="1"/>
          </p:cNvSpPr>
          <p:nvPr>
            <p:ph type="sldNum" sz="quarter" idx="10"/>
          </p:nvPr>
        </p:nvSpPr>
        <p:spPr/>
        <p:txBody>
          <a:bodyPr/>
          <a:lstStyle/>
          <a:p>
            <a:fld id="{62FB6219-A6D1-4830-B80F-C8D21285029F}" type="slidenum">
              <a:rPr lang="en-US" smtClean="0"/>
              <a:t>14</a:t>
            </a:fld>
            <a:endParaRPr lang="en-US"/>
          </a:p>
        </p:txBody>
      </p:sp>
    </p:spTree>
    <p:extLst>
      <p:ext uri="{BB962C8B-B14F-4D97-AF65-F5344CB8AC3E}">
        <p14:creationId xmlns:p14="http://schemas.microsoft.com/office/powerpoint/2010/main" val="223559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MMT: Methadone Maintenance</a:t>
            </a:r>
            <a:r>
              <a:rPr lang="en-US" baseline="0" dirty="0"/>
              <a:t> Treatment</a:t>
            </a:r>
          </a:p>
          <a:p>
            <a:r>
              <a:rPr lang="en-US" baseline="0" dirty="0"/>
              <a:t>OTP: Opioid Treatment Program</a:t>
            </a:r>
          </a:p>
          <a:p>
            <a:r>
              <a:rPr lang="en-US" baseline="0" dirty="0"/>
              <a:t>Also testing for methadone may be important in these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15</a:t>
            </a:fld>
            <a:endParaRPr lang="en-US"/>
          </a:p>
        </p:txBody>
      </p:sp>
    </p:spTree>
    <p:extLst>
      <p:ext uri="{BB962C8B-B14F-4D97-AF65-F5344CB8AC3E}">
        <p14:creationId xmlns:p14="http://schemas.microsoft.com/office/powerpoint/2010/main" val="200596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OUD: Opioid Use</a:t>
            </a:r>
            <a:r>
              <a:rPr lang="en-US" baseline="0" dirty="0"/>
              <a:t> Disorder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There may be insurance and legal complications in trying</a:t>
            </a:r>
            <a:r>
              <a:rPr lang="en-US" baseline="0" dirty="0"/>
              <a:t> to prescribe the SL formulation off label.  There is a mono product sublingual formulation, trade name </a:t>
            </a:r>
            <a:r>
              <a:rPr lang="en-US" baseline="0" dirty="0" err="1"/>
              <a:t>Belbuca</a:t>
            </a:r>
            <a:r>
              <a:rPr lang="en-US" baseline="0" dirty="0"/>
              <a:t>, that has been approved by the FDA for pain. </a:t>
            </a:r>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16</a:t>
            </a:fld>
            <a:endParaRPr lang="en-US"/>
          </a:p>
        </p:txBody>
      </p:sp>
    </p:spTree>
    <p:extLst>
      <p:ext uri="{BB962C8B-B14F-4D97-AF65-F5344CB8AC3E}">
        <p14:creationId xmlns:p14="http://schemas.microsoft.com/office/powerpoint/2010/main" val="34942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Take-home point: buprenorphine may be safer than full opioids for treatment of pain.</a:t>
            </a:r>
          </a:p>
          <a:p>
            <a:r>
              <a:rPr lang="en-US" sz="1200" kern="1200" dirty="0">
                <a:solidFill>
                  <a:schemeClr val="tx1"/>
                </a:solidFill>
                <a:effectLst/>
                <a:latin typeface="+mn-lt"/>
                <a:ea typeface="+mn-ea"/>
                <a:cs typeface="+mn-cs"/>
              </a:rPr>
              <a:t>Measured the effect of two weight adjusted </a:t>
            </a:r>
            <a:r>
              <a:rPr lang="en-US" sz="1200" kern="1200" dirty="0" err="1">
                <a:solidFill>
                  <a:schemeClr val="tx1"/>
                </a:solidFill>
                <a:effectLst/>
                <a:latin typeface="+mn-lt"/>
                <a:ea typeface="+mn-ea"/>
                <a:cs typeface="+mn-cs"/>
              </a:rPr>
              <a:t>i.v.</a:t>
            </a:r>
            <a:r>
              <a:rPr lang="en-US" sz="1200" kern="1200" dirty="0">
                <a:solidFill>
                  <a:schemeClr val="tx1"/>
                </a:solidFill>
                <a:effectLst/>
                <a:latin typeface="+mn-lt"/>
                <a:ea typeface="+mn-ea"/>
                <a:cs typeface="+mn-cs"/>
              </a:rPr>
              <a:t> doses (0.2 mg per 70 kg and 0.4 mg per 70 kg) of the potent opioid buprenorphine on analgesia and respiratory depression in healthy volunteers. The aim of the study was to compare buprenorphine's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with respect to the occurrence of ceiling (or apparent maximum) in these typical micro-opioid protein-(MOP) receptor effects.</a:t>
            </a:r>
          </a:p>
          <a:p>
            <a:r>
              <a:rPr lang="en-US" sz="1200" b="1" kern="1200" cap="all" dirty="0">
                <a:solidFill>
                  <a:schemeClr val="tx1"/>
                </a:solidFill>
                <a:effectLst/>
                <a:latin typeface="+mn-lt"/>
                <a:ea typeface="+mn-ea"/>
                <a:cs typeface="+mn-cs"/>
              </a:rPr>
              <a:t>METHODS: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Ten subjects (5 males) received 0.2 mg per 70 kg, 10 others (5 males) 0.4 mg per 70 kg </a:t>
            </a:r>
            <a:r>
              <a:rPr lang="en-US" sz="1200" kern="1200" dirty="0" err="1">
                <a:solidFill>
                  <a:schemeClr val="tx1"/>
                </a:solidFill>
                <a:effectLst/>
                <a:latin typeface="+mn-lt"/>
                <a:ea typeface="+mn-ea"/>
                <a:cs typeface="+mn-cs"/>
              </a:rPr>
              <a:t>i.v.</a:t>
            </a:r>
            <a:r>
              <a:rPr lang="en-US" sz="1200" kern="1200" dirty="0">
                <a:solidFill>
                  <a:schemeClr val="tx1"/>
                </a:solidFill>
                <a:effectLst/>
                <a:latin typeface="+mn-lt"/>
                <a:ea typeface="+mn-ea"/>
                <a:cs typeface="+mn-cs"/>
              </a:rPr>
              <a:t> buprenorphine. Steady-state inspired minute ventilation at a fixed end-tidal </a:t>
            </a:r>
            <a:r>
              <a:rPr lang="en-US" sz="1200" kern="1200" dirty="0" err="1">
                <a:solidFill>
                  <a:schemeClr val="tx1"/>
                </a:solidFill>
                <a:effectLst/>
                <a:latin typeface="+mn-lt"/>
                <a:ea typeface="+mn-ea"/>
                <a:cs typeface="+mn-cs"/>
              </a:rPr>
              <a:t>Pco</a:t>
            </a:r>
            <a:r>
              <a:rPr lang="en-US" sz="1200" kern="1200" dirty="0">
                <a:solidFill>
                  <a:schemeClr val="tx1"/>
                </a:solidFill>
                <a:effectLst/>
                <a:latin typeface="+mn-lt"/>
                <a:ea typeface="+mn-ea"/>
                <a:cs typeface="+mn-cs"/>
              </a:rPr>
              <a:t>(2) of 7 </a:t>
            </a:r>
            <a:r>
              <a:rPr lang="en-US" sz="1200" kern="1200" dirty="0" err="1">
                <a:solidFill>
                  <a:schemeClr val="tx1"/>
                </a:solidFill>
                <a:effectLst/>
                <a:latin typeface="+mn-lt"/>
                <a:ea typeface="+mn-ea"/>
                <a:cs typeface="+mn-cs"/>
              </a:rPr>
              <a:t>kPa</a:t>
            </a:r>
            <a:r>
              <a:rPr lang="en-US" sz="1200" kern="1200" dirty="0">
                <a:solidFill>
                  <a:schemeClr val="tx1"/>
                </a:solidFill>
                <a:effectLst/>
                <a:latin typeface="+mn-lt"/>
                <a:ea typeface="+mn-ea"/>
                <a:cs typeface="+mn-cs"/>
              </a:rPr>
              <a:t> was measured before drug infusion and at regular intervals after drug infusion. Experimental pain was induced using transcutaneous electrical stimulation and a gradually increasing current. Pain tolerance was measured at regular intervals before and after drug infusion. The studies lasted 8 h.</a:t>
            </a:r>
          </a:p>
          <a:p>
            <a:r>
              <a:rPr lang="en-US" sz="1200" b="1" kern="1200" cap="all" dirty="0">
                <a:solidFill>
                  <a:schemeClr val="tx1"/>
                </a:solidFill>
                <a:effectLst/>
                <a:latin typeface="+mn-lt"/>
                <a:ea typeface="+mn-ea"/>
                <a:cs typeface="+mn-cs"/>
              </a:rPr>
              <a:t>RESULTS: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infusion of the drug ventilation showed a rapid decline and reached peak depression between 150 and 180 min after drug administration. This effect was dose-independent with respect to timing and magnitude. At peak respiratory depression minute ventilation was 13.1 (</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1.8) </a:t>
            </a:r>
            <a:r>
              <a:rPr lang="en-US" sz="1200" kern="1200" dirty="0" err="1">
                <a:solidFill>
                  <a:schemeClr val="tx1"/>
                </a:solidFill>
                <a:effectLst/>
                <a:latin typeface="+mn-lt"/>
                <a:ea typeface="+mn-ea"/>
                <a:cs typeface="+mn-cs"/>
              </a:rPr>
              <a:t>litre</a:t>
            </a:r>
            <a:r>
              <a:rPr lang="en-US" sz="1200" kern="1200" dirty="0">
                <a:solidFill>
                  <a:schemeClr val="tx1"/>
                </a:solidFill>
                <a:effectLst/>
                <a:latin typeface="+mn-lt"/>
                <a:ea typeface="+mn-ea"/>
                <a:cs typeface="+mn-cs"/>
              </a:rPr>
              <a:t> min(-1) in the 0.2 mg group vs 12.0 (</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1.3) </a:t>
            </a:r>
            <a:r>
              <a:rPr lang="en-US" sz="1200" kern="1200" dirty="0" err="1">
                <a:solidFill>
                  <a:schemeClr val="tx1"/>
                </a:solidFill>
                <a:effectLst/>
                <a:latin typeface="+mn-lt"/>
                <a:ea typeface="+mn-ea"/>
                <a:cs typeface="+mn-cs"/>
              </a:rPr>
              <a:t>litre</a:t>
            </a:r>
            <a:r>
              <a:rPr lang="en-US" sz="1200" kern="1200" dirty="0">
                <a:solidFill>
                  <a:schemeClr val="tx1"/>
                </a:solidFill>
                <a:effectLst/>
                <a:latin typeface="+mn-lt"/>
                <a:ea typeface="+mn-ea"/>
                <a:cs typeface="+mn-cs"/>
              </a:rPr>
              <a:t> min(-1) in the 0.4 mg group (</a:t>
            </a:r>
            <a:r>
              <a:rPr lang="en-US" sz="1200" kern="1200" dirty="0" err="1">
                <a:solidFill>
                  <a:schemeClr val="tx1"/>
                </a:solidFill>
                <a:effectLst/>
                <a:latin typeface="+mn-lt"/>
                <a:ea typeface="+mn-ea"/>
                <a:cs typeface="+mn-cs"/>
              </a:rPr>
              <a:t>n.s</a:t>
            </a:r>
            <a:r>
              <a:rPr lang="en-US" sz="1200" kern="1200" dirty="0">
                <a:solidFill>
                  <a:schemeClr val="tx1"/>
                </a:solidFill>
                <a:effectLst/>
                <a:latin typeface="+mn-lt"/>
                <a:ea typeface="+mn-ea"/>
                <a:cs typeface="+mn-cs"/>
              </a:rPr>
              <a:t>.). At buprenorphine 0.2 mg a small short-lived analgesic effect was observed with a maximum increase in pain tolerance current of 6.7 (</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2.8) mA occurring at 75 min after drug administration. Peak analgesic effect was 29% above baseline current. In contrast, buprenorphine 0.4 mg caused a large and long-lived analgesic effect with a maximum increase in pain tolerance current of 23.8 (</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7.4) mA occurring at 130 min after drug administration. Peak analgesic effect was 160% above baseline current (0.4 vs 0.2 mg, P&lt;0.01).</a:t>
            </a:r>
          </a:p>
          <a:p>
            <a:r>
              <a:rPr lang="en-US" sz="1200" b="1" kern="1200" cap="all" dirty="0">
                <a:solidFill>
                  <a:schemeClr val="tx1"/>
                </a:solidFill>
                <a:effectLst/>
                <a:latin typeface="+mn-lt"/>
                <a:ea typeface="+mn-ea"/>
                <a:cs typeface="+mn-cs"/>
              </a:rPr>
              <a:t>CONCLUSIONS: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buprenorphine's analgesic effect increased significantly, respiratory depression was similar in magnitude and timing for the two doses tested. We conclude that over the dose range tested buprenorphine displays ceiling in respiratory effect but none in analgesic effect.</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62FB6219-A6D1-4830-B80F-C8D21285029F}" type="slidenum">
              <a:rPr lang="en-US" smtClean="0"/>
              <a:t>17</a:t>
            </a:fld>
            <a:endParaRPr lang="en-US"/>
          </a:p>
        </p:txBody>
      </p:sp>
    </p:spTree>
    <p:extLst>
      <p:ext uri="{BB962C8B-B14F-4D97-AF65-F5344CB8AC3E}">
        <p14:creationId xmlns:p14="http://schemas.microsoft.com/office/powerpoint/2010/main" val="308203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a variety of ways in which acute pain can be approached in the  buprenorphine maintained patient.</a:t>
            </a:r>
          </a:p>
          <a:p>
            <a:r>
              <a:rPr lang="en-US" dirty="0"/>
              <a:t>buprenorphine is an effective pain medication.  The analgesic effect of sub lingual  buprenorphine lasts approximately 6 hours. </a:t>
            </a:r>
          </a:p>
          <a:p>
            <a:r>
              <a:rPr lang="en-US" dirty="0"/>
              <a:t>It is now quite clear patients can be maintained on buprenorphine and add another opioid to the regimen for analgesia.</a:t>
            </a:r>
          </a:p>
          <a:p>
            <a:r>
              <a:rPr lang="en-US" dirty="0"/>
              <a:t>In some cases, Particularly when the providers are not well educated use of buprenorphine, it can be discontinued and patient can be managed on a Full opiate agonist</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18</a:t>
            </a:fld>
            <a:endParaRPr lang="en-US"/>
          </a:p>
        </p:txBody>
      </p:sp>
    </p:spTree>
    <p:extLst>
      <p:ext uri="{BB962C8B-B14F-4D97-AF65-F5344CB8AC3E}">
        <p14:creationId xmlns:p14="http://schemas.microsoft.com/office/powerpoint/2010/main" val="41580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first approach</a:t>
            </a:r>
            <a:r>
              <a:rPr lang="en-US" dirty="0"/>
              <a:t> is the most well-documented and clear recommendation for an elective surgery. There is however evidence that patients can be maintained on buprenorphine throughout</a:t>
            </a:r>
            <a:r>
              <a:rPr lang="en-US" baseline="0" dirty="0"/>
              <a:t> the course of the </a:t>
            </a:r>
            <a:r>
              <a:rPr lang="en-US" dirty="0"/>
              <a:t>surgery. They can be continued on this medication into the postoperative phase potentially reducing the need for other opioids. (</a:t>
            </a:r>
            <a:r>
              <a:rPr lang="en-US" dirty="0" err="1"/>
              <a:t>Kornfeld</a:t>
            </a:r>
            <a:r>
              <a:rPr lang="en-US" dirty="0"/>
              <a:t>, Am</a:t>
            </a:r>
            <a:r>
              <a:rPr lang="en-US" baseline="0" dirty="0"/>
              <a:t> J </a:t>
            </a:r>
            <a:r>
              <a:rPr lang="en-US" baseline="0" dirty="0" err="1"/>
              <a:t>Ther</a:t>
            </a:r>
            <a:r>
              <a:rPr lang="en-US" baseline="0" dirty="0"/>
              <a:t>, 2010) (</a:t>
            </a:r>
            <a:r>
              <a:rPr lang="en-US" baseline="0" dirty="0" err="1"/>
              <a:t>Oifa</a:t>
            </a:r>
            <a:r>
              <a:rPr lang="en-US" baseline="0" dirty="0"/>
              <a:t>, </a:t>
            </a:r>
            <a:r>
              <a:rPr lang="en-US" baseline="0" dirty="0" err="1"/>
              <a:t>Clin</a:t>
            </a:r>
            <a:r>
              <a:rPr lang="en-US" baseline="0" dirty="0"/>
              <a:t> </a:t>
            </a:r>
            <a:r>
              <a:rPr lang="en-US" baseline="0" dirty="0" err="1"/>
              <a:t>Ther</a:t>
            </a:r>
            <a:r>
              <a:rPr lang="en-US" baseline="0" dirty="0"/>
              <a:t>, 2009)</a:t>
            </a:r>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19</a:t>
            </a:fld>
            <a:endParaRPr lang="en-US"/>
          </a:p>
        </p:txBody>
      </p:sp>
    </p:spTree>
    <p:extLst>
      <p:ext uri="{BB962C8B-B14F-4D97-AF65-F5344CB8AC3E}">
        <p14:creationId xmlns:p14="http://schemas.microsoft.com/office/powerpoint/2010/main" val="271925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a:t>
            </a:fld>
            <a:endParaRPr lang="en-US"/>
          </a:p>
        </p:txBody>
      </p:sp>
    </p:spTree>
    <p:extLst>
      <p:ext uri="{BB962C8B-B14F-4D97-AF65-F5344CB8AC3E}">
        <p14:creationId xmlns:p14="http://schemas.microsoft.com/office/powerpoint/2010/main" val="398650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aramond" charset="0"/>
              </a:rPr>
              <a:t>Often patients</a:t>
            </a:r>
            <a:r>
              <a:rPr lang="en-US" baseline="0" dirty="0">
                <a:latin typeface="Garamond" charset="0"/>
              </a:rPr>
              <a:t> can be treated with their baseline dose but just in a split dose  as opposed to once a day, either TID or QID.  </a:t>
            </a:r>
            <a:endParaRPr lang="en-US" dirty="0">
              <a:latin typeface="Garamond" charset="0"/>
            </a:endParaRP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20</a:t>
            </a:fld>
            <a:endParaRPr lang="en-US"/>
          </a:p>
        </p:txBody>
      </p:sp>
    </p:spTree>
    <p:extLst>
      <p:ext uri="{BB962C8B-B14F-4D97-AF65-F5344CB8AC3E}">
        <p14:creationId xmlns:p14="http://schemas.microsoft.com/office/powerpoint/2010/main" val="50451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200" dirty="0"/>
              <a:t>Fox AD et al. </a:t>
            </a:r>
            <a:r>
              <a:rPr lang="en-US" sz="1200" dirty="0" err="1"/>
              <a:t>Subst</a:t>
            </a:r>
            <a:r>
              <a:rPr lang="en-US" sz="1200" dirty="0"/>
              <a:t> </a:t>
            </a:r>
            <a:r>
              <a:rPr lang="en-US" sz="1200" dirty="0" err="1"/>
              <a:t>Abus</a:t>
            </a:r>
            <a:r>
              <a:rPr lang="en-US" sz="1200" dirty="0"/>
              <a:t>. 2012;33(4):361-5 </a:t>
            </a:r>
          </a:p>
          <a:p>
            <a:pPr fontAlgn="base"/>
            <a:r>
              <a:rPr lang="en-US" sz="1200" kern="1200" dirty="0">
                <a:solidFill>
                  <a:schemeClr val="tx1"/>
                </a:solidFill>
                <a:effectLst/>
                <a:latin typeface="+mn-lt"/>
                <a:ea typeface="+mn-ea"/>
                <a:cs typeface="+mn-cs"/>
              </a:rPr>
              <a:t>Examined the association between pain and buprenorphine treatment outcomes, hypothesizing that participants with pain would have poorer treatment retention and greater opioid use than participants without pain.</a:t>
            </a:r>
          </a:p>
          <a:p>
            <a:pPr fontAlgn="base"/>
            <a:r>
              <a:rPr lang="en-US" sz="1200" kern="1200" dirty="0">
                <a:solidFill>
                  <a:schemeClr val="tx1"/>
                </a:solidFill>
                <a:effectLst/>
                <a:latin typeface="+mn-lt"/>
                <a:ea typeface="+mn-ea"/>
                <a:cs typeface="+mn-cs"/>
              </a:rPr>
              <a:t>Analyzed data from a longitudinal cohort study of opioid-dependent individuals who initiated office-based buprenorphine treatment from November 2004 to December 2009 at a federally qualified health center in the Bronx, NY. Participants were followed for six months, and data collection included interviews and medical record extraction. The study was approved by the Montefiore Medical Center Institutional Review Board.</a:t>
            </a:r>
          </a:p>
          <a:p>
            <a:pPr fontAlgn="base"/>
            <a:r>
              <a:rPr lang="en-US" sz="1200" kern="1200" dirty="0">
                <a:solidFill>
                  <a:schemeClr val="tx1"/>
                </a:solidFill>
                <a:effectLst/>
                <a:latin typeface="+mn-lt"/>
                <a:ea typeface="+mn-ea"/>
                <a:cs typeface="+mn-cs"/>
              </a:rPr>
              <a:t>Eligibility for buprenorphine followed national treatment guidelines and the program is described elsewhere in detail (</a:t>
            </a:r>
            <a:r>
              <a:rPr lang="en-US" sz="1200" kern="1200" dirty="0">
                <a:solidFill>
                  <a:schemeClr val="tx1"/>
                </a:solidFill>
                <a:effectLst/>
                <a:latin typeface="+mn-lt"/>
                <a:ea typeface="+mn-ea"/>
                <a:cs typeface="+mn-cs"/>
                <a:hlinkClick r:id="rId3"/>
              </a:rPr>
              <a:t>10</a:t>
            </a:r>
            <a:r>
              <a:rPr lang="en-US" sz="1200" kern="1200" dirty="0">
                <a:solidFill>
                  <a:schemeClr val="tx1"/>
                </a:solidFill>
                <a:effectLst/>
                <a:latin typeface="+mn-lt"/>
                <a:ea typeface="+mn-ea"/>
                <a:cs typeface="+mn-cs"/>
              </a:rPr>
              <a:t>). Patients with chronic pain were not excluded from receiving buprenorphine treatment. Six general internists provided buprenorphine treatment (with buprenorphine/naloxone) and managed other medical problems, including pain. A clinical pharmacist coordinated buprenorphine care, but no substance abuse counselors, support groups, or pain management specialists were available at the health center. No participants were prescribed opioid analgesics for pain.</a:t>
            </a:r>
          </a:p>
          <a:p>
            <a:pPr fontAlgn="base"/>
            <a:r>
              <a:rPr lang="en-US" sz="1200" kern="1200" dirty="0">
                <a:solidFill>
                  <a:schemeClr val="tx1"/>
                </a:solidFill>
                <a:effectLst/>
                <a:latin typeface="+mn-lt"/>
                <a:ea typeface="+mn-ea"/>
                <a:cs typeface="+mn-cs"/>
              </a:rPr>
              <a:t>In this study of office-based buprenorphine treatment, pain was common, with 60% of participants reporting baseline pain and 38% reporting persistent pain. No association between pain and buprenorphine treatment outcomes, which was consistent for two measures of pain (baseline pain and persistent pain) and two buprenorphine treatment outcomes (treatment retention and self-reported opioid use). Participants with and without pain achieved treatment success; 56% were retained in treatment at 6 months and opioid use decreased from 89% to 26%.</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Dennis BB, et.al., </a:t>
            </a:r>
            <a:r>
              <a:rPr lang="en-US" sz="1200" dirty="0" err="1"/>
              <a:t>Subst</a:t>
            </a:r>
            <a:r>
              <a:rPr lang="en-US" sz="1200" dirty="0"/>
              <a:t> Abuse. 2015; 9: 59–80.</a:t>
            </a:r>
          </a:p>
          <a:p>
            <a:r>
              <a:rPr lang="en-US" sz="1200" kern="1200" dirty="0">
                <a:solidFill>
                  <a:schemeClr val="tx1"/>
                </a:solidFill>
                <a:effectLst/>
                <a:latin typeface="+mn-lt"/>
                <a:ea typeface="+mn-ea"/>
                <a:cs typeface="+mn-cs"/>
              </a:rPr>
              <a:t>Findings from this review suggest that CNCP may increase the risk for poor physical, psychiatric, as well as personal and social functioning for patients with opioid use disorder and on MMT or LAAM. Important outcomes such as resources utilization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hospitalization), intervention acceptance, and personal/social functioning are understudied. Additionally, we lack evidence on the majority of outcomes for the single formula buprenorphine and combination of buprenorphine/naloxone treatments. We caution the interpretation of evidence from the meta-analyses since these results preclude a substantial portion of the evidence and are based on studies suffering from a high risk of bias. Qualitative synthesis of the findings suggests that major methodological differences in the design and measurement of both pain and treatment response outcomes are likely impacting the observed effect estimates. Does pain really play an important role in mediating the effects of OST? Are patients with pain responding differently? Should patients with pain be managed differently? These questions have yet to be definitively answered. Further research is needed to confirm the association between pain and important outcomes in patients on OAT before making any conclusions as to which treatment is superior for the pain subpopulation. We recommend future studies to establish a larger sample with a demonstrated dose–response relationship between pain and treatment response. Current guidelines neither address nor make any formal recommendations for managing patients with comorbid pain.</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Subst</a:t>
            </a:r>
            <a:r>
              <a:rPr lang="en-US" sz="1200" kern="1200" dirty="0">
                <a:solidFill>
                  <a:schemeClr val="tx1"/>
                </a:solidFill>
                <a:effectLst/>
                <a:latin typeface="+mn-lt"/>
                <a:ea typeface="+mn-ea"/>
                <a:cs typeface="+mn-cs"/>
              </a:rPr>
              <a:t> Abuse. 2015; 9: 59–80.</a:t>
            </a:r>
          </a:p>
          <a:p>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21</a:t>
            </a:fld>
            <a:endParaRPr lang="en-US"/>
          </a:p>
        </p:txBody>
      </p:sp>
    </p:spTree>
    <p:extLst>
      <p:ext uri="{BB962C8B-B14F-4D97-AF65-F5344CB8AC3E}">
        <p14:creationId xmlns:p14="http://schemas.microsoft.com/office/powerpoint/2010/main" val="80907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Naltrexone is an opioid blocker</a:t>
            </a:r>
            <a:r>
              <a:rPr lang="en-US" baseline="0" dirty="0"/>
              <a:t> (antagonist)</a:t>
            </a:r>
            <a:endParaRPr lang="en-US" dirty="0"/>
          </a:p>
          <a:p>
            <a:r>
              <a:rPr lang="en-US" dirty="0"/>
              <a:t>Strongly consider non opioid treatments for pain</a:t>
            </a:r>
            <a:r>
              <a:rPr lang="en-US" baseline="0" dirty="0"/>
              <a:t>.</a:t>
            </a:r>
          </a:p>
          <a:p>
            <a:endParaRPr lang="en-US" baseline="0" dirty="0"/>
          </a:p>
          <a:p>
            <a:r>
              <a:rPr lang="en-US" sz="1200" kern="1200" dirty="0">
                <a:solidFill>
                  <a:schemeClr val="tx1"/>
                </a:solidFill>
                <a:effectLst/>
                <a:latin typeface="+mn-lt"/>
                <a:ea typeface="+mn-ea"/>
                <a:cs typeface="+mn-cs"/>
              </a:rPr>
              <a:t>make sure therapies are culturally appropriate for the patient.</a:t>
            </a: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22</a:t>
            </a:fld>
            <a:endParaRPr lang="en-US"/>
          </a:p>
        </p:txBody>
      </p:sp>
    </p:spTree>
    <p:extLst>
      <p:ext uri="{BB962C8B-B14F-4D97-AF65-F5344CB8AC3E}">
        <p14:creationId xmlns:p14="http://schemas.microsoft.com/office/powerpoint/2010/main" val="277932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23</a:t>
            </a:fld>
            <a:endParaRPr lang="en-US"/>
          </a:p>
        </p:txBody>
      </p:sp>
    </p:spTree>
    <p:extLst>
      <p:ext uri="{BB962C8B-B14F-4D97-AF65-F5344CB8AC3E}">
        <p14:creationId xmlns:p14="http://schemas.microsoft.com/office/powerpoint/2010/main" val="3736148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24</a:t>
            </a:fld>
            <a:endParaRPr lang="en-US"/>
          </a:p>
        </p:txBody>
      </p:sp>
    </p:spTree>
    <p:extLst>
      <p:ext uri="{BB962C8B-B14F-4D97-AF65-F5344CB8AC3E}">
        <p14:creationId xmlns:p14="http://schemas.microsoft.com/office/powerpoint/2010/main" val="3752652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25</a:t>
            </a:fld>
            <a:endParaRPr lang="en-US"/>
          </a:p>
        </p:txBody>
      </p:sp>
    </p:spTree>
    <p:extLst>
      <p:ext uri="{BB962C8B-B14F-4D97-AF65-F5344CB8AC3E}">
        <p14:creationId xmlns:p14="http://schemas.microsoft.com/office/powerpoint/2010/main" val="274520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B6219-A6D1-4830-B80F-C8D21285029F}" type="slidenum">
              <a:rPr lang="en-US" smtClean="0"/>
              <a:t>3</a:t>
            </a:fld>
            <a:endParaRPr lang="en-US"/>
          </a:p>
        </p:txBody>
      </p:sp>
    </p:spTree>
    <p:extLst>
      <p:ext uri="{BB962C8B-B14F-4D97-AF65-F5344CB8AC3E}">
        <p14:creationId xmlns:p14="http://schemas.microsoft.com/office/powerpoint/2010/main" val="421274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general Outline</a:t>
            </a:r>
            <a:r>
              <a:rPr lang="en-US" baseline="0" dirty="0" smtClean="0"/>
              <a:t> of the module is to first address the difficulties surrounding treating pain in the opioid dependent patient.  Then to address the ways that patients with pain can be approached on either an agonist of antagonist opioid use disorder treatment.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2FB6219-A6D1-4830-B80F-C8D21285029F}" type="slidenum">
              <a:rPr lang="en-US" smtClean="0"/>
              <a:t>4</a:t>
            </a:fld>
            <a:endParaRPr lang="en-US"/>
          </a:p>
        </p:txBody>
      </p:sp>
    </p:spTree>
    <p:extLst>
      <p:ext uri="{BB962C8B-B14F-4D97-AF65-F5344CB8AC3E}">
        <p14:creationId xmlns:p14="http://schemas.microsoft.com/office/powerpoint/2010/main" val="23487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Evidence in RCT:</a:t>
            </a:r>
          </a:p>
          <a:p>
            <a:r>
              <a:rPr lang="en-US" dirty="0"/>
              <a:t>Less pain tolerance than controls.</a:t>
            </a:r>
          </a:p>
          <a:p>
            <a:r>
              <a:rPr lang="en-US" dirty="0"/>
              <a:t>Less pain tolerance than siblings without an addiction history </a:t>
            </a:r>
          </a:p>
          <a:p>
            <a:r>
              <a:rPr lang="en-US" dirty="0"/>
              <a:t>Less pain tolerance on agonist maintenance.</a:t>
            </a:r>
          </a:p>
          <a:p>
            <a:r>
              <a:rPr lang="en-US" dirty="0"/>
              <a:t>Increased pain and up to 70% more oxycodone equivalents needed in women on methadone maintenance after cesarean delivery </a:t>
            </a:r>
          </a:p>
          <a:p>
            <a:r>
              <a:rPr lang="en-US" dirty="0"/>
              <a:t>MARTIN JE, INGLIS J, Pain Tolerance and Narcotic Addiction</a:t>
            </a:r>
          </a:p>
          <a:p>
            <a:r>
              <a:rPr lang="en-US" dirty="0"/>
              <a:t>British Journal of Social and Clinical Psychology</a:t>
            </a:r>
          </a:p>
          <a:p>
            <a:r>
              <a:rPr lang="en-US" dirty="0"/>
              <a:t>Volume 4, Issue 3, September 1965, Pages: 224–229</a:t>
            </a:r>
          </a:p>
          <a:p>
            <a:endParaRPr lang="en-US" dirty="0"/>
          </a:p>
          <a:p>
            <a:r>
              <a:rPr lang="en-US" dirty="0"/>
              <a:t>Compton P, </a:t>
            </a:r>
            <a:r>
              <a:rPr lang="en-US" dirty="0" err="1"/>
              <a:t>Charuvastra</a:t>
            </a:r>
            <a:r>
              <a:rPr lang="en-US" dirty="0"/>
              <a:t> VC, </a:t>
            </a:r>
            <a:r>
              <a:rPr lang="en-US" dirty="0" err="1"/>
              <a:t>Kintaudi</a:t>
            </a:r>
            <a:r>
              <a:rPr lang="en-US" dirty="0"/>
              <a:t> K, Ling W. Pain Responses in Methadone-maintained Opioid Abusers. </a:t>
            </a:r>
            <a:r>
              <a:rPr lang="en-US" i="1" dirty="0"/>
              <a:t>Journal of Pain and Symptom Management</a:t>
            </a:r>
            <a:r>
              <a:rPr lang="en-US" dirty="0"/>
              <a:t>. 2000;20(4):237-245</a:t>
            </a:r>
          </a:p>
          <a:p>
            <a:endParaRPr lang="en-US" dirty="0"/>
          </a:p>
          <a:p>
            <a:r>
              <a:rPr lang="en-US" dirty="0">
                <a:effectLst/>
              </a:rPr>
              <a:t>Meyer M, Wagner K, </a:t>
            </a:r>
            <a:r>
              <a:rPr lang="en-US" dirty="0" err="1">
                <a:effectLst/>
              </a:rPr>
              <a:t>Benvenuto</a:t>
            </a:r>
            <a:r>
              <a:rPr lang="en-US" dirty="0">
                <a:effectLst/>
              </a:rPr>
              <a:t> A, </a:t>
            </a:r>
            <a:r>
              <a:rPr lang="en-US" dirty="0" err="1">
                <a:effectLst/>
              </a:rPr>
              <a:t>Plante</a:t>
            </a:r>
            <a:r>
              <a:rPr lang="en-US" dirty="0">
                <a:effectLst/>
              </a:rPr>
              <a:t> D, Howard D. Intrapartum and postpartum analgesia for women maintained on methadone during pregnancy. </a:t>
            </a:r>
            <a:r>
              <a:rPr lang="en-US" dirty="0" err="1">
                <a:effectLst/>
              </a:rPr>
              <a:t>Obstet</a:t>
            </a:r>
            <a:r>
              <a:rPr lang="en-US" dirty="0">
                <a:effectLst/>
              </a:rPr>
              <a:t> Gynecol. 2007;110:261–266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5</a:t>
            </a:fld>
            <a:endParaRPr lang="en-US"/>
          </a:p>
        </p:txBody>
      </p:sp>
    </p:spTree>
    <p:extLst>
      <p:ext uri="{BB962C8B-B14F-4D97-AF65-F5344CB8AC3E}">
        <p14:creationId xmlns:p14="http://schemas.microsoft.com/office/powerpoint/2010/main" val="387378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charset="0"/>
              </a:rPr>
              <a:t>Apart</a:t>
            </a:r>
            <a:r>
              <a:rPr lang="en-US" sz="1200" baseline="0" dirty="0">
                <a:latin typeface="Garamond" charset="0"/>
              </a:rPr>
              <a:t> form the potential for relapse these are measures that should be taken in starting opioid medications for all patients.</a:t>
            </a:r>
            <a:endParaRPr lang="en-US" sz="1200" dirty="0">
              <a:latin typeface="Garamond" charset="0"/>
            </a:endParaRP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6</a:t>
            </a:fld>
            <a:endParaRPr lang="en-US"/>
          </a:p>
        </p:txBody>
      </p:sp>
    </p:spTree>
    <p:extLst>
      <p:ext uri="{BB962C8B-B14F-4D97-AF65-F5344CB8AC3E}">
        <p14:creationId xmlns:p14="http://schemas.microsoft.com/office/powerpoint/2010/main" val="296396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understand the distress that pain cause in a patient’s life. It can result in this vicious cycle culminating in social isolation and depression.  If these aspects are addressed appropriately</a:t>
            </a:r>
            <a:r>
              <a:rPr lang="en-US" baseline="0" dirty="0"/>
              <a:t> there is often </a:t>
            </a:r>
            <a:r>
              <a:rPr lang="en-US" dirty="0"/>
              <a:t>reduction in</a:t>
            </a:r>
            <a:r>
              <a:rPr lang="en-US" baseline="0" dirty="0"/>
              <a:t> the perception of pain and thus a reduction in the reliance on opioids.</a:t>
            </a:r>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7</a:t>
            </a:fld>
            <a:endParaRPr lang="en-US"/>
          </a:p>
        </p:txBody>
      </p:sp>
    </p:spTree>
    <p:extLst>
      <p:ext uri="{BB962C8B-B14F-4D97-AF65-F5344CB8AC3E}">
        <p14:creationId xmlns:p14="http://schemas.microsoft.com/office/powerpoint/2010/main" val="172134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square" numCol="1" anchorCtr="0" compatLnSpc="1">
            <a:prstTxWarp prst="textNoShape">
              <a:avLst/>
            </a:prstTxWarp>
          </a:bodyPr>
          <a:lstStyle>
            <a:lvl1pPr>
              <a:tabLst>
                <a:tab pos="723900" algn="l"/>
                <a:tab pos="1447800" algn="l"/>
                <a:tab pos="2171700" algn="l"/>
                <a:tab pos="28956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9pPr>
          </a:lstStyle>
          <a:p>
            <a:pPr fontAlgn="base">
              <a:spcBef>
                <a:spcPct val="0"/>
              </a:spcBef>
              <a:spcAft>
                <a:spcPct val="0"/>
              </a:spcAft>
              <a:buClr>
                <a:srgbClr val="000000"/>
              </a:buClr>
              <a:buSzPct val="100000"/>
              <a:buFont typeface="Times New Roman" panose="02020603050405020304" pitchFamily="18" charset="0"/>
              <a:buNone/>
            </a:pPr>
            <a:fld id="{69619D28-1945-4050-9394-012D084C883B}" type="slidenum">
              <a:rPr lang="en-US" altLang="en-US" sz="1400" smtClean="0">
                <a:solidFill>
                  <a:srgbClr val="FFFFFF"/>
                </a:solidFill>
                <a:latin typeface="Arial" panose="020B0604020202020204" pitchFamily="34" charset="0"/>
                <a:ea typeface="MS PGothic" panose="020B0600070205080204" pitchFamily="34" charset="-128"/>
              </a:rPr>
              <a:pPr fontAlgn="base">
                <a:spcBef>
                  <a:spcPct val="0"/>
                </a:spcBef>
                <a:spcAft>
                  <a:spcPct val="0"/>
                </a:spcAft>
                <a:buClr>
                  <a:srgbClr val="000000"/>
                </a:buClr>
                <a:buSzPct val="100000"/>
                <a:buFont typeface="Times New Roman" panose="02020603050405020304" pitchFamily="18" charset="0"/>
                <a:buNone/>
              </a:pPr>
              <a:t>8</a:t>
            </a:fld>
            <a:endParaRPr lang="en-US" altLang="en-US" sz="1400">
              <a:solidFill>
                <a:srgbClr val="FFFFFF"/>
              </a:solidFill>
              <a:latin typeface="Arial" panose="020B0604020202020204" pitchFamily="34" charset="0"/>
              <a:ea typeface="MS PGothic" panose="020B0600070205080204" pitchFamily="34" charset="-128"/>
            </a:endParaRPr>
          </a:p>
        </p:txBody>
      </p:sp>
      <p:sp>
        <p:nvSpPr>
          <p:cNvPr id="11267" name="Rectangle 1"/>
          <p:cNvSpPr>
            <a:spLocks noGrp="1" noRot="1" noChangeAspect="1" noChangeArrowheads="1" noTextEdit="1"/>
          </p:cNvSpPr>
          <p:nvPr>
            <p:ph type="sldImg"/>
          </p:nvPr>
        </p:nvSpPr>
        <p:spPr bwMode="auto">
          <a:xfrm>
            <a:off x="423863" y="704850"/>
            <a:ext cx="6186487"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p:cNvSpPr>
            <a:spLocks noGrp="1" noChangeArrowheads="1"/>
          </p:cNvSpPr>
          <p:nvPr>
            <p:ph type="body" idx="1"/>
          </p:nvPr>
        </p:nvSpPr>
        <p:spPr bwMode="auto">
          <a:xfrm>
            <a:off x="703263" y="4410075"/>
            <a:ext cx="5627687"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8820" numCol="1" anchor="t" anchorCtr="0" compatLnSpc="1">
            <a:prstTxWarp prst="textNoShape">
              <a:avLst/>
            </a:prstTxWarp>
          </a:bodyPr>
          <a:lstStyle/>
          <a:p>
            <a:pPr marL="0" marR="0" lvl="0" indent="0" algn="l" defTabSz="914400" rtl="0" eaLnBrk="1" fontAlgn="auto" latinLnBrk="0" hangingPunct="1">
              <a:lnSpc>
                <a:spcPct val="93000"/>
              </a:lnSpc>
              <a:spcBef>
                <a:spcPct val="0"/>
              </a:spcBef>
              <a:spcAft>
                <a:spcPts val="0"/>
              </a:spcAft>
              <a:buClrTx/>
              <a:buSzTx/>
              <a:buFontTx/>
              <a:buNone/>
              <a:tabLst>
                <a:tab pos="723900" algn="l"/>
                <a:tab pos="1447800" algn="l"/>
                <a:tab pos="2171700" algn="l"/>
                <a:tab pos="2895600" algn="l"/>
                <a:tab pos="3619500" algn="l"/>
                <a:tab pos="4343400" algn="l"/>
                <a:tab pos="5067300" algn="l"/>
              </a:tabLst>
              <a:defRPr/>
            </a:pPr>
            <a:r>
              <a:rPr lang="en-US" sz="1000" dirty="0"/>
              <a:t>In addressing pain one needs to be aware of both the causes of</a:t>
            </a:r>
            <a:r>
              <a:rPr lang="en-US" sz="1000" baseline="0" dirty="0"/>
              <a:t> the </a:t>
            </a:r>
            <a:r>
              <a:rPr lang="en-US" sz="1000" dirty="0"/>
              <a:t>physical nature of pain and also the suffering one can experience. There are individuals with these risk factors that I have a at greater potential for suffering. Consequently it’s important to look for and address these factors.</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6170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2F5AEFF-9212-4F80-8C0F-CA1DFE68BA0C}"/>
              </a:ext>
            </a:extLst>
          </p:cNvPr>
          <p:cNvSpPr>
            <a:spLocks noGrp="1" noRot="1" noChangeAspect="1" noTextEdit="1"/>
          </p:cNvSpPr>
          <p:nvPr>
            <p:ph type="sldImg"/>
          </p:nvPr>
        </p:nvSpPr>
        <p:spPr>
          <a:ln/>
        </p:spPr>
      </p:sp>
      <p:sp>
        <p:nvSpPr>
          <p:cNvPr id="32771" name="Rectangle 3">
            <a:extLst>
              <a:ext uri="{FF2B5EF4-FFF2-40B4-BE49-F238E27FC236}">
                <a16:creationId xmlns:a16="http://schemas.microsoft.com/office/drawing/2014/main" id="{EAAB5A37-5E62-4BFD-B703-93D7B04FE343}"/>
              </a:ext>
            </a:extLst>
          </p:cNvPr>
          <p:cNvSpPr>
            <a:spLocks noGrp="1"/>
          </p:cNvSpPr>
          <p:nvPr>
            <p:ph type="body" idx="1"/>
          </p:nvPr>
        </p:nvSpPr>
        <p:spPr>
          <a:xfrm>
            <a:off x="731838" y="4559300"/>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47200" rIns="94400" bIns="47200"/>
          <a:lstStyle/>
          <a:p>
            <a:pPr defTabSz="457200"/>
            <a:r>
              <a:rPr lang="en-US" altLang="en-US" dirty="0"/>
              <a:t>Brian</a:t>
            </a:r>
          </a:p>
        </p:txBody>
      </p:sp>
    </p:spTree>
    <p:extLst>
      <p:ext uri="{BB962C8B-B14F-4D97-AF65-F5344CB8AC3E}">
        <p14:creationId xmlns:p14="http://schemas.microsoft.com/office/powerpoint/2010/main" val="373065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12410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78676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687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0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259172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84229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7890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215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280352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21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a:t>Click icon to add picture</a:t>
            </a:r>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5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3571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67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7936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85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344507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9914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32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03897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426679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1536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39687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21859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276976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014476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4898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17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8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a:t>Click icon to add picture</a:t>
            </a:r>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60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27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872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82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423056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987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375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68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030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7172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37.xml"/><Relationship Id="rId7" Type="http://schemas.openxmlformats.org/officeDocument/2006/relationships/image" Target="../media/image9.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6.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056" y="378259"/>
            <a:ext cx="1171182" cy="528120"/>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613062"/>
            <a:ext cx="8903368" cy="1156705"/>
          </a:xfrm>
          <a:prstGeom prst="rect">
            <a:avLst/>
          </a:prstGeom>
        </p:spPr>
      </p:pic>
    </p:spTree>
    <p:extLst>
      <p:ext uri="{BB962C8B-B14F-4D97-AF65-F5344CB8AC3E}">
        <p14:creationId xmlns:p14="http://schemas.microsoft.com/office/powerpoint/2010/main" val="36981788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888" y="362217"/>
            <a:ext cx="1198744" cy="560204"/>
          </a:xfrm>
          <a:prstGeom prst="rect">
            <a:avLst/>
          </a:prstGeom>
        </p:spPr>
      </p:pic>
    </p:spTree>
    <p:extLst>
      <p:ext uri="{BB962C8B-B14F-4D97-AF65-F5344CB8AC3E}">
        <p14:creationId xmlns:p14="http://schemas.microsoft.com/office/powerpoint/2010/main" val="17678927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01" r:id="rId4"/>
    <p:sldLayoutId id="2147483702" r:id="rId5"/>
    <p:sldLayoutId id="2147483703" r:id="rId6"/>
    <p:sldLayoutId id="2147483705" r:id="rId7"/>
    <p:sldLayoutId id="21474837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3076435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491541" y="362217"/>
            <a:ext cx="2488791" cy="462031"/>
            <a:chOff x="510323" y="709946"/>
            <a:chExt cx="6464776" cy="1600203"/>
          </a:xfrm>
        </p:grpSpPr>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1888051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491541" y="362217"/>
            <a:ext cx="2488791" cy="462031"/>
            <a:chOff x="510323" y="709946"/>
            <a:chExt cx="6464776" cy="1600203"/>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6560306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420669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bhurley@ucla.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LMooney@mednet.ucla.edu" TargetMode="External"/><Relationship Id="rId2" Type="http://schemas.openxmlformats.org/officeDocument/2006/relationships/hyperlink" Target="mailto:BHurley@ucla.edu" TargetMode="External"/><Relationship Id="rId1" Type="http://schemas.openxmlformats.org/officeDocument/2006/relationships/slideLayout" Target="../slideLayouts/slideLayout15.xml"/><Relationship Id="rId4" Type="http://schemas.openxmlformats.org/officeDocument/2006/relationships/hyperlink" Target="mailto:Gmiele@mednet.ucla.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supporting organizations&#10;&#10;UNM &#10;Huther Doyle&#10;Western New York Collaborative&#10;Billings Clinic&#10;ASAM&#10;Boston Medical&#10;UW Medi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sp>
        <p:nvSpPr>
          <p:cNvPr id="2" name="Title 1"/>
          <p:cNvSpPr>
            <a:spLocks noGrp="1"/>
          </p:cNvSpPr>
          <p:nvPr>
            <p:ph type="ctrTitle"/>
          </p:nvPr>
        </p:nvSpPr>
        <p:spPr>
          <a:xfrm>
            <a:off x="288758" y="737937"/>
            <a:ext cx="10186737" cy="5153328"/>
          </a:xfrm>
        </p:spPr>
        <p:txBody>
          <a:bodyPr/>
          <a:lstStyle/>
          <a:p>
            <a:r>
              <a:rPr lang="en-US" sz="4800" dirty="0" smtClean="0">
                <a:latin typeface="Cambria" panose="02040503050406030204" pitchFamily="18" charset="0"/>
              </a:rPr>
              <a:t>MAT ECHO Clinic Webinar</a:t>
            </a:r>
            <a:r>
              <a:rPr lang="en-US" sz="5400" b="1" dirty="0" smtClean="0"/>
              <a:t/>
            </a:r>
            <a:br>
              <a:rPr lang="en-US" sz="5400" b="1" dirty="0" smtClean="0"/>
            </a:br>
            <a:r>
              <a:rPr lang="en-US" sz="3400" dirty="0" smtClean="0">
                <a:latin typeface="Cambria" panose="02040503050406030204" pitchFamily="18" charset="0"/>
              </a:rPr>
              <a:t>Managing Pain in Patients with Opioid Use Disorder</a:t>
            </a:r>
            <a:r>
              <a:rPr lang="en-US" sz="3600" dirty="0" smtClean="0">
                <a:latin typeface="Cambria" panose="02040503050406030204" pitchFamily="18" charset="0"/>
              </a:rPr>
              <a:t/>
            </a:r>
            <a:br>
              <a:rPr lang="en-US" sz="3600" dirty="0" smtClean="0">
                <a:latin typeface="Cambria" panose="02040503050406030204" pitchFamily="18" charset="0"/>
              </a:rPr>
            </a:br>
            <a:r>
              <a:rPr lang="en-US" sz="3600" dirty="0" smtClean="0">
                <a:latin typeface="Cambria" panose="02040503050406030204" pitchFamily="18" charset="0"/>
              </a:rPr>
              <a:t/>
            </a:r>
            <a:br>
              <a:rPr lang="en-US" sz="3600" dirty="0" smtClean="0">
                <a:latin typeface="Cambria" panose="02040503050406030204" pitchFamily="18" charset="0"/>
              </a:rPr>
            </a:br>
            <a:r>
              <a:rPr lang="en-US" sz="3600" dirty="0" smtClean="0">
                <a:latin typeface="Cambria" panose="02040503050406030204" pitchFamily="18" charset="0"/>
              </a:rPr>
              <a:t/>
            </a:r>
            <a:br>
              <a:rPr lang="en-US" sz="3600" dirty="0" smtClean="0">
                <a:latin typeface="Cambria" panose="02040503050406030204" pitchFamily="18" charset="0"/>
              </a:rPr>
            </a:br>
            <a:r>
              <a:rPr lang="en-US" sz="5400" b="1" dirty="0"/>
              <a:t/>
            </a:r>
            <a:br>
              <a:rPr lang="en-US" sz="5400" b="1" dirty="0"/>
            </a:br>
            <a:r>
              <a:rPr lang="en-US" sz="5400" b="1" dirty="0" smtClean="0"/>
              <a:t/>
            </a:r>
            <a:br>
              <a:rPr lang="en-US" sz="5400" b="1" dirty="0" smtClean="0"/>
            </a:br>
            <a:r>
              <a:rPr lang="en-US" sz="1600" b="1" dirty="0" smtClean="0"/>
              <a:t>This </a:t>
            </a:r>
            <a:r>
              <a:rPr lang="en-US" sz="1600" b="1" dirty="0"/>
              <a:t>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a:t>
            </a:r>
          </a:p>
        </p:txBody>
      </p:sp>
      <p:sp>
        <p:nvSpPr>
          <p:cNvPr id="6" name="TextBox 5"/>
          <p:cNvSpPr txBox="1"/>
          <p:nvPr/>
        </p:nvSpPr>
        <p:spPr>
          <a:xfrm>
            <a:off x="2097741" y="3369962"/>
            <a:ext cx="8377754" cy="1384995"/>
          </a:xfrm>
          <a:prstGeom prst="rect">
            <a:avLst/>
          </a:prstGeom>
          <a:noFill/>
        </p:spPr>
        <p:txBody>
          <a:bodyPr wrap="square" rtlCol="0">
            <a:spAutoFit/>
          </a:bodyPr>
          <a:lstStyle/>
          <a:p>
            <a:r>
              <a:rPr lang="en-US" sz="2800" dirty="0">
                <a:latin typeface="Cambria" panose="02040503050406030204" pitchFamily="18" charset="0"/>
              </a:rPr>
              <a:t>Presentation by Brian Hurley, </a:t>
            </a:r>
            <a:r>
              <a:rPr lang="en-US" sz="2800" dirty="0" smtClean="0">
                <a:latin typeface="Cambria" panose="02040503050406030204" pitchFamily="18" charset="0"/>
              </a:rPr>
              <a:t>MD, (LACDMH) , Larissa Mooney, MD, (UCLA) and Gloria Miele, PhD (UCLA)</a:t>
            </a:r>
            <a:br>
              <a:rPr lang="en-US" sz="2800" dirty="0" smtClean="0">
                <a:latin typeface="Cambria" panose="02040503050406030204" pitchFamily="18" charset="0"/>
              </a:rPr>
            </a:br>
            <a:r>
              <a:rPr lang="en-US" sz="2800" dirty="0" smtClean="0">
                <a:latin typeface="Cambria" panose="02040503050406030204" pitchFamily="18" charset="0"/>
              </a:rPr>
              <a:t>					</a:t>
            </a:r>
            <a:r>
              <a:rPr lang="en-US" sz="2400" dirty="0" smtClean="0">
                <a:latin typeface="Cambria" panose="02040503050406030204" pitchFamily="18" charset="0"/>
              </a:rPr>
              <a:t>January 28</a:t>
            </a:r>
            <a:r>
              <a:rPr lang="en-US" sz="2400" baseline="30000" dirty="0" smtClean="0">
                <a:latin typeface="Cambria" panose="02040503050406030204" pitchFamily="18" charset="0"/>
              </a:rPr>
              <a:t>th</a:t>
            </a:r>
            <a:r>
              <a:rPr lang="en-US" sz="2400" dirty="0" smtClean="0">
                <a:latin typeface="Cambria" panose="02040503050406030204" pitchFamily="18" charset="0"/>
              </a:rPr>
              <a:t>, 2019</a:t>
            </a:r>
            <a:endParaRPr lang="en-US" sz="2400" dirty="0"/>
          </a:p>
        </p:txBody>
      </p:sp>
    </p:spTree>
    <p:extLst>
      <p:ext uri="{BB962C8B-B14F-4D97-AF65-F5344CB8AC3E}">
        <p14:creationId xmlns:p14="http://schemas.microsoft.com/office/powerpoint/2010/main" val="510880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38" y="302495"/>
            <a:ext cx="8386176" cy="1325563"/>
          </a:xfrm>
        </p:spPr>
        <p:txBody>
          <a:bodyPr/>
          <a:lstStyle/>
          <a:p>
            <a:pPr lvl="0">
              <a:defRPr/>
            </a:pPr>
            <a:r>
              <a:rPr lang="en-US" dirty="0">
                <a:solidFill>
                  <a:sysClr val="windowText" lastClr="000000"/>
                </a:solidFill>
                <a:latin typeface="Cambria" panose="02040503050406030204" pitchFamily="18" charset="0"/>
              </a:rPr>
              <a:t>Alternative Therapies for Chronic Pain</a:t>
            </a:r>
            <a:br>
              <a:rPr lang="en-US" dirty="0">
                <a:solidFill>
                  <a:sysClr val="windowText" lastClr="000000"/>
                </a:solidFill>
                <a:latin typeface="Cambria" panose="02040503050406030204" pitchFamily="18" charset="0"/>
              </a:rPr>
            </a:br>
            <a:r>
              <a:rPr lang="en-US" sz="1400" dirty="0">
                <a:solidFill>
                  <a:prstClr val="black"/>
                </a:solidFill>
                <a:latin typeface="Calibri"/>
              </a:rPr>
              <a:t>Psychological Interventions</a:t>
            </a:r>
            <a:r>
              <a:rPr lang="en-US" sz="3600" b="1" dirty="0">
                <a:solidFill>
                  <a:sysClr val="windowText" lastClr="000000"/>
                </a:solidFill>
              </a:rPr>
              <a:t/>
            </a:r>
            <a:br>
              <a:rPr lang="en-US" sz="3600" b="1" dirty="0">
                <a:solidFill>
                  <a:sysClr val="windowText" lastClr="000000"/>
                </a:solidFill>
              </a:rPr>
            </a:br>
            <a:endParaRPr lang="en-US" dirty="0"/>
          </a:p>
        </p:txBody>
      </p:sp>
      <p:sp>
        <p:nvSpPr>
          <p:cNvPr id="6" name="Content Placeholder 2"/>
          <p:cNvSpPr txBox="1">
            <a:spLocks/>
          </p:cNvSpPr>
          <p:nvPr/>
        </p:nvSpPr>
        <p:spPr>
          <a:xfrm>
            <a:off x="457200" y="1913350"/>
            <a:ext cx="8229600"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Mindfulness therapy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Cognitive therapy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ysClr val="windowText" lastClr="000000"/>
                </a:solidFill>
                <a:effectLst/>
                <a:uLnTx/>
                <a:uFillTx/>
              </a:rPr>
              <a:t>Monitor thoughts and feelings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ysClr val="windowText" lastClr="000000"/>
                </a:solidFill>
                <a:effectLst/>
                <a:uLnTx/>
                <a:uFillTx/>
              </a:rPr>
              <a:t>Attention diversion and distraction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ysClr val="windowText" lastClr="000000"/>
                </a:solidFill>
                <a:effectLst/>
                <a:uLnTx/>
                <a:uFillTx/>
              </a:rPr>
              <a:t>Imagery and Hypnosis</a:t>
            </a:r>
          </a:p>
          <a:p>
            <a:pPr>
              <a:defRPr/>
            </a:pPr>
            <a:r>
              <a:rPr lang="en-US" sz="3000" dirty="0">
                <a:solidFill>
                  <a:sysClr val="windowText" lastClr="000000"/>
                </a:solidFill>
              </a:rPr>
              <a:t>Behavioral therapy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600" dirty="0">
                <a:solidFill>
                  <a:sysClr val="windowText" lastClr="000000"/>
                </a:solidFill>
              </a:rPr>
              <a:t>Activity monitoring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600" dirty="0">
                <a:solidFill>
                  <a:sysClr val="windowText" lastClr="000000"/>
                </a:solidFill>
              </a:rPr>
              <a:t>Stress monitoring and reduction</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rPr>
              <a:t>Relaxation and Biofeedback</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rPr>
              <a:t>Communication Skills, e.g. assertiveness training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400" dirty="0">
                <a:solidFill>
                  <a:sysClr val="windowText" lastClr="000000"/>
                </a:solidFill>
              </a:rPr>
              <a:t>Goal setting, monitor progress</a:t>
            </a:r>
          </a:p>
        </p:txBody>
      </p:sp>
    </p:spTree>
    <p:extLst>
      <p:ext uri="{BB962C8B-B14F-4D97-AF65-F5344CB8AC3E}">
        <p14:creationId xmlns:p14="http://schemas.microsoft.com/office/powerpoint/2010/main" val="47558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77" y="377651"/>
            <a:ext cx="7867389" cy="1325563"/>
          </a:xfrm>
        </p:spPr>
        <p:txBody>
          <a:bodyPr/>
          <a:lstStyle/>
          <a:p>
            <a:r>
              <a:rPr lang="en-US" dirty="0">
                <a:solidFill>
                  <a:sysClr val="windowText" lastClr="000000"/>
                </a:solidFill>
                <a:latin typeface="Cambria" panose="02040503050406030204" pitchFamily="18" charset="0"/>
              </a:rPr>
              <a:t>Non-Opioid Alternatives to Pain Management </a:t>
            </a:r>
            <a:br>
              <a:rPr lang="en-US" dirty="0">
                <a:solidFill>
                  <a:sysClr val="windowText" lastClr="000000"/>
                </a:solidFill>
                <a:latin typeface="Cambria" panose="02040503050406030204" pitchFamily="18" charset="0"/>
              </a:rPr>
            </a:br>
            <a:endParaRPr lang="en-US" dirty="0"/>
          </a:p>
        </p:txBody>
      </p:sp>
      <p:sp>
        <p:nvSpPr>
          <p:cNvPr id="5" name="Content Placeholder 2"/>
          <p:cNvSpPr txBox="1">
            <a:spLocks/>
          </p:cNvSpPr>
          <p:nvPr/>
        </p:nvSpPr>
        <p:spPr>
          <a:xfrm>
            <a:off x="813148" y="1487465"/>
            <a:ext cx="8229600" cy="52578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Medications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NSAIDS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Anticonvulsants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Antidepressants (SNRIs, SSRIs, TCAs)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Topical agents</a:t>
            </a:r>
          </a:p>
          <a:p>
            <a:pPr>
              <a:defRPr/>
            </a:pPr>
            <a:r>
              <a:rPr lang="en-US" sz="3400" dirty="0">
                <a:solidFill>
                  <a:sysClr val="windowText" lastClr="000000"/>
                </a:solidFill>
              </a:rPr>
              <a:t>Non-Pharmacologic</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Exercise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Manual therapies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Acupuncture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Orthotics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TENS</a:t>
            </a:r>
          </a:p>
          <a:p>
            <a:pPr>
              <a:defRPr/>
            </a:pPr>
            <a:r>
              <a:rPr lang="en-US" sz="3400" dirty="0">
                <a:solidFill>
                  <a:sysClr val="windowText" lastClr="000000"/>
                </a:solidFill>
              </a:rPr>
              <a:t>Interventions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Nerve blocks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Steroid injections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Trigger point injections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Stimulators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848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0491" y="365125"/>
            <a:ext cx="8731685" cy="1325563"/>
          </a:xfrm>
        </p:spPr>
        <p:txBody>
          <a:bodyPr/>
          <a:lstStyle/>
          <a:p>
            <a:r>
              <a:rPr lang="en-US" dirty="0">
                <a:solidFill>
                  <a:sysClr val="windowText" lastClr="000000"/>
                </a:solidFill>
                <a:latin typeface="Cambria" panose="02040503050406030204" pitchFamily="18" charset="0"/>
              </a:rPr>
              <a:t>Treatment of Acute Pain During Agonist Treatment</a:t>
            </a:r>
            <a:br>
              <a:rPr lang="en-US" dirty="0">
                <a:solidFill>
                  <a:sysClr val="windowText" lastClr="000000"/>
                </a:solidFill>
                <a:latin typeface="Cambria" panose="02040503050406030204" pitchFamily="18" charset="0"/>
              </a:rPr>
            </a:br>
            <a:endParaRPr lang="en-US" dirty="0"/>
          </a:p>
        </p:txBody>
      </p:sp>
      <p:sp>
        <p:nvSpPr>
          <p:cNvPr id="5" name="Content Placeholder 2"/>
          <p:cNvSpPr txBox="1">
            <a:spLocks/>
          </p:cNvSpPr>
          <p:nvPr/>
        </p:nvSpPr>
        <p:spPr>
          <a:xfrm>
            <a:off x="444674" y="1890226"/>
            <a:ext cx="9638778"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Maintain current dose of the agonist treatment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Methadone and buprenorphine analgesic properties are shorter acting than their potential to reduce craving and withdrawal so divided doses are more effective.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Opioid analgesic doses will typically be higher due to cross tolerance and increased pain sensitivity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Risk of relapse may be higher with inadequate pain management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rPr>
              <a:t>Avoid using mixed agonist/antagonist meds (e.g.  butorphanol)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TextBox 1"/>
          <p:cNvSpPr txBox="1"/>
          <p:nvPr/>
        </p:nvSpPr>
        <p:spPr>
          <a:xfrm>
            <a:off x="6050070" y="6367661"/>
            <a:ext cx="5185776" cy="338554"/>
          </a:xfrm>
          <a:prstGeom prst="rect">
            <a:avLst/>
          </a:prstGeom>
          <a:noFill/>
        </p:spPr>
        <p:txBody>
          <a:bodyPr wrap="square" rtlCol="0">
            <a:spAutoFit/>
          </a:bodyPr>
          <a:lstStyle/>
          <a:p>
            <a:pPr lvl="0" defTabSz="457200">
              <a:spcBef>
                <a:spcPct val="20000"/>
              </a:spcBef>
              <a:defRPr/>
            </a:pPr>
            <a:r>
              <a:rPr lang="en-US" sz="1600" dirty="0">
                <a:solidFill>
                  <a:sysClr val="windowText" lastClr="000000"/>
                </a:solidFill>
                <a:latin typeface="Cambria" panose="02040503050406030204" pitchFamily="18" charset="0"/>
              </a:rPr>
              <a:t>Alford  DP, et.al. Ann Internal Med 2006</a:t>
            </a:r>
          </a:p>
        </p:txBody>
      </p:sp>
    </p:spTree>
    <p:extLst>
      <p:ext uri="{BB962C8B-B14F-4D97-AF65-F5344CB8AC3E}">
        <p14:creationId xmlns:p14="http://schemas.microsoft.com/office/powerpoint/2010/main" val="138655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6375" y="277442"/>
            <a:ext cx="7153406" cy="1325563"/>
          </a:xfrm>
        </p:spPr>
        <p:txBody>
          <a:bodyPr/>
          <a:lstStyle/>
          <a:p>
            <a:r>
              <a:rPr lang="en-US" sz="4800" dirty="0">
                <a:solidFill>
                  <a:sysClr val="windowText" lastClr="000000"/>
                </a:solidFill>
                <a:latin typeface="Cambria" panose="02040503050406030204" pitchFamily="18" charset="0"/>
              </a:rPr>
              <a:t>Acute Pain in the Methadone </a:t>
            </a:r>
            <a:r>
              <a:rPr lang="en-US" sz="4800" dirty="0" err="1">
                <a:solidFill>
                  <a:sysClr val="windowText" lastClr="000000"/>
                </a:solidFill>
                <a:latin typeface="Cambria" panose="02040503050406030204" pitchFamily="18" charset="0"/>
              </a:rPr>
              <a:t>Tx</a:t>
            </a:r>
            <a:r>
              <a:rPr lang="en-US" sz="4800" dirty="0">
                <a:solidFill>
                  <a:sysClr val="windowText" lastClr="000000"/>
                </a:solidFill>
                <a:latin typeface="Cambria" panose="02040503050406030204" pitchFamily="18" charset="0"/>
              </a:rPr>
              <a:t> Patient</a:t>
            </a:r>
            <a:br>
              <a:rPr lang="en-US" sz="4800" dirty="0">
                <a:solidFill>
                  <a:sysClr val="windowText" lastClr="000000"/>
                </a:solidFill>
                <a:latin typeface="Cambria" panose="02040503050406030204" pitchFamily="18" charset="0"/>
              </a:rPr>
            </a:br>
            <a:endParaRPr lang="en-US" sz="4800" dirty="0"/>
          </a:p>
        </p:txBody>
      </p:sp>
      <p:sp>
        <p:nvSpPr>
          <p:cNvPr id="4" name="Content Placeholder 2"/>
          <p:cNvSpPr txBox="1">
            <a:spLocks/>
          </p:cNvSpPr>
          <p:nvPr/>
        </p:nvSpPr>
        <p:spPr>
          <a:xfrm>
            <a:off x="432149" y="2196869"/>
            <a:ext cx="9087632" cy="34774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Continue once daily methadone dose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Add full agonist  for acute pain and post-op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Patients on agonist therapy will have a higher tolerance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Continue to monitor the patient when titrating and tapering the opioid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9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TextBox 1"/>
          <p:cNvSpPr txBox="1"/>
          <p:nvPr/>
        </p:nvSpPr>
        <p:spPr>
          <a:xfrm>
            <a:off x="4975965" y="6070166"/>
            <a:ext cx="6588690" cy="634020"/>
          </a:xfrm>
          <a:prstGeom prst="rect">
            <a:avLst/>
          </a:prstGeom>
          <a:noFill/>
        </p:spPr>
        <p:txBody>
          <a:bodyPr wrap="square" rtlCol="0">
            <a:spAutoFit/>
          </a:bodyPr>
          <a:lstStyle/>
          <a:p>
            <a:pPr lvl="0" defTabSz="457200">
              <a:spcBef>
                <a:spcPct val="20000"/>
              </a:spcBef>
              <a:defRPr/>
            </a:pPr>
            <a:r>
              <a:rPr lang="en-US" sz="1600" dirty="0">
                <a:solidFill>
                  <a:sysClr val="windowText" lastClr="000000"/>
                </a:solidFill>
                <a:latin typeface="Cambria" panose="02040503050406030204" pitchFamily="18" charset="0"/>
              </a:rPr>
              <a:t>Alford DP, Compton P, </a:t>
            </a:r>
            <a:r>
              <a:rPr lang="en-US" sz="1600" dirty="0" err="1">
                <a:solidFill>
                  <a:sysClr val="windowText" lastClr="000000"/>
                </a:solidFill>
                <a:latin typeface="Cambria" panose="02040503050406030204" pitchFamily="18" charset="0"/>
              </a:rPr>
              <a:t>Samet</a:t>
            </a:r>
            <a:r>
              <a:rPr lang="en-US" sz="1600" dirty="0">
                <a:solidFill>
                  <a:sysClr val="windowText" lastClr="000000"/>
                </a:solidFill>
                <a:latin typeface="Cambria" panose="02040503050406030204" pitchFamily="18" charset="0"/>
              </a:rPr>
              <a:t> JH. Ann Intern Med 2006 </a:t>
            </a:r>
          </a:p>
          <a:p>
            <a:pPr lvl="0" defTabSz="457200">
              <a:spcBef>
                <a:spcPct val="20000"/>
              </a:spcBef>
              <a:defRPr/>
            </a:pPr>
            <a:r>
              <a:rPr lang="en-US" sz="1600" dirty="0">
                <a:solidFill>
                  <a:sysClr val="windowText" lastClr="000000"/>
                </a:solidFill>
                <a:latin typeface="Cambria" panose="02040503050406030204" pitchFamily="18" charset="0"/>
              </a:rPr>
              <a:t>Kantor TG et al. Drug and </a:t>
            </a:r>
            <a:r>
              <a:rPr lang="en-US" sz="1600" dirty="0" err="1">
                <a:solidFill>
                  <a:sysClr val="windowText" lastClr="000000"/>
                </a:solidFill>
                <a:latin typeface="Cambria" panose="02040503050406030204" pitchFamily="18" charset="0"/>
              </a:rPr>
              <a:t>Alc</a:t>
            </a:r>
            <a:r>
              <a:rPr lang="en-US" sz="1600" dirty="0">
                <a:solidFill>
                  <a:sysClr val="windowText" lastClr="000000"/>
                </a:solidFill>
                <a:latin typeface="Cambria" panose="02040503050406030204" pitchFamily="18" charset="0"/>
              </a:rPr>
              <a:t> Dependence. 1980 </a:t>
            </a:r>
          </a:p>
        </p:txBody>
      </p:sp>
    </p:spTree>
    <p:extLst>
      <p:ext uri="{BB962C8B-B14F-4D97-AF65-F5344CB8AC3E}">
        <p14:creationId xmlns:p14="http://schemas.microsoft.com/office/powerpoint/2010/main" val="369680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4778" y="1963454"/>
            <a:ext cx="9651304" cy="45751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1200"/>
              </a:spcAft>
              <a:buClrTx/>
              <a:buSzTx/>
              <a:buFont typeface="Arial"/>
              <a:buNone/>
              <a:tabLst/>
              <a:defRPr/>
            </a:pPr>
            <a:r>
              <a:rPr kumimoji="0" lang="en-US" b="0" i="0" u="none" strike="noStrike" kern="1200" cap="none" spc="0" normalizeH="0" baseline="0" noProof="0" dirty="0">
                <a:ln>
                  <a:noFill/>
                </a:ln>
                <a:solidFill>
                  <a:sysClr val="windowText" lastClr="000000"/>
                </a:solidFill>
                <a:effectLst/>
                <a:uLnTx/>
                <a:uFillTx/>
              </a:rPr>
              <a:t>Determining Opioid Effect on Pain:</a:t>
            </a:r>
          </a:p>
          <a:p>
            <a:pPr marL="342900" marR="0" lvl="0" indent="-342900" algn="l" defTabSz="457200" rtl="0" eaLnBrk="1" fontAlgn="auto" latinLnBrk="0" hangingPunct="1">
              <a:lnSpc>
                <a:spcPct val="100000"/>
              </a:lnSpc>
              <a:spcBef>
                <a:spcPts val="600"/>
              </a:spcBef>
              <a:spcAft>
                <a:spcPts val="120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Opioid Responsive Pain: Following the administration of methadone there is pain relief then 6-8 hrs. later pain returns.</a:t>
            </a:r>
          </a:p>
          <a:p>
            <a:pPr marL="342900" marR="0" lvl="0" indent="-342900" algn="l" defTabSz="457200" rtl="0" eaLnBrk="1" fontAlgn="auto" latinLnBrk="0" hangingPunct="1">
              <a:lnSpc>
                <a:spcPct val="100000"/>
              </a:lnSpc>
              <a:spcBef>
                <a:spcPts val="600"/>
              </a:spcBef>
              <a:spcAft>
                <a:spcPts val="120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Pain Due to Opioid Withdrawal: Pain returns &gt;24hr after administration of methadone </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ysClr val="windowText" lastClr="000000"/>
                </a:solidFill>
                <a:effectLst/>
                <a:uLnTx/>
                <a:uFillTx/>
                <a:latin typeface="Cambria" panose="02040503050406030204" pitchFamily="18" charset="0"/>
              </a:rPr>
              <a:t>Note: Methadone typically blocks the euphoric effects of other opioids. </a:t>
            </a:r>
          </a:p>
        </p:txBody>
      </p:sp>
      <p:sp>
        <p:nvSpPr>
          <p:cNvPr id="2" name="Title 1"/>
          <p:cNvSpPr>
            <a:spLocks noGrp="1"/>
          </p:cNvSpPr>
          <p:nvPr>
            <p:ph type="title"/>
          </p:nvPr>
        </p:nvSpPr>
        <p:spPr>
          <a:xfrm>
            <a:off x="2003121" y="390177"/>
            <a:ext cx="9307882" cy="1325563"/>
          </a:xfrm>
        </p:spPr>
        <p:txBody>
          <a:bodyPr/>
          <a:lstStyle/>
          <a:p>
            <a:r>
              <a:rPr lang="en-US" sz="4800" dirty="0">
                <a:solidFill>
                  <a:sysClr val="windowText" lastClr="000000"/>
                </a:solidFill>
                <a:latin typeface="Cambria" panose="02040503050406030204" pitchFamily="18" charset="0"/>
              </a:rPr>
              <a:t>Methadone Maintenance and Chronic Pain</a:t>
            </a:r>
            <a:br>
              <a:rPr lang="en-US" sz="4800" dirty="0">
                <a:solidFill>
                  <a:sysClr val="windowText" lastClr="000000"/>
                </a:solidFill>
                <a:latin typeface="Cambria" panose="02040503050406030204" pitchFamily="18" charset="0"/>
              </a:rPr>
            </a:br>
            <a:endParaRPr lang="en-US" sz="4800" dirty="0"/>
          </a:p>
        </p:txBody>
      </p:sp>
    </p:spTree>
    <p:extLst>
      <p:ext uri="{BB962C8B-B14F-4D97-AF65-F5344CB8AC3E}">
        <p14:creationId xmlns:p14="http://schemas.microsoft.com/office/powerpoint/2010/main" val="382079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77860" y="553015"/>
            <a:ext cx="9057362" cy="1751774"/>
          </a:xfrm>
        </p:spPr>
        <p:txBody>
          <a:bodyPr/>
          <a:lstStyle/>
          <a:p>
            <a:r>
              <a:rPr lang="en-US" sz="4800" dirty="0">
                <a:solidFill>
                  <a:sysClr val="windowText" lastClr="000000"/>
                </a:solidFill>
                <a:latin typeface="Cambria" panose="02040503050406030204" pitchFamily="18" charset="0"/>
              </a:rPr>
              <a:t>Problems associated with Pain Management in MMT Patients</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4" name="Content Placeholder 2"/>
          <p:cNvSpPr txBox="1">
            <a:spLocks/>
          </p:cNvSpPr>
          <p:nvPr/>
        </p:nvSpPr>
        <p:spPr>
          <a:xfrm>
            <a:off x="469726" y="2542925"/>
            <a:ext cx="9751512" cy="431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Methadone clinics cannot administer methadone three or four times a 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Methadone can only be prescribed for opioid use disorder in an OTP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Drug testing more confusing if an additional opioid is being prescribed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rPr>
              <a:t>Focus on non-medication and non-opioid medication treatments for pain</a:t>
            </a:r>
          </a:p>
        </p:txBody>
      </p:sp>
    </p:spTree>
    <p:extLst>
      <p:ext uri="{BB962C8B-B14F-4D97-AF65-F5344CB8AC3E}">
        <p14:creationId xmlns:p14="http://schemas.microsoft.com/office/powerpoint/2010/main" val="346823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641" y="415229"/>
            <a:ext cx="10515600" cy="1325563"/>
          </a:xfrm>
        </p:spPr>
        <p:txBody>
          <a:bodyPr/>
          <a:lstStyle/>
          <a:p>
            <a:r>
              <a:rPr lang="en-US" dirty="0">
                <a:solidFill>
                  <a:sysClr val="windowText" lastClr="000000"/>
                </a:solidFill>
                <a:latin typeface="Cambria" panose="02040503050406030204" pitchFamily="18" charset="0"/>
              </a:rPr>
              <a:t>Buprenorphine for Pain</a:t>
            </a:r>
            <a:br>
              <a:rPr lang="en-US" dirty="0">
                <a:solidFill>
                  <a:sysClr val="windowText" lastClr="000000"/>
                </a:solidFill>
                <a:latin typeface="Cambria" panose="02040503050406030204" pitchFamily="18" charset="0"/>
              </a:rPr>
            </a:br>
            <a:endParaRPr lang="en-US" dirty="0"/>
          </a:p>
        </p:txBody>
      </p:sp>
      <p:sp>
        <p:nvSpPr>
          <p:cNvPr id="4" name="Content Placeholder 2"/>
          <p:cNvSpPr txBox="1">
            <a:spLocks/>
          </p:cNvSpPr>
          <p:nvPr/>
        </p:nvSpPr>
        <p:spPr>
          <a:xfrm>
            <a:off x="179721" y="2201450"/>
            <a:ext cx="1020435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Sublingual combination, buprenorphine/naloxone and generic mono-products are only approved for treatment of opioid use disorders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It can be used off label for pain </a:t>
            </a:r>
          </a:p>
          <a:p>
            <a:pPr>
              <a:defRPr/>
            </a:pPr>
            <a:r>
              <a:rPr lang="en-US" dirty="0">
                <a:solidFill>
                  <a:sysClr val="windowText" lastClr="000000"/>
                </a:solidFill>
              </a:rPr>
              <a:t>The parenteral and transdermal forms are not approved for treatment of OUD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It is illegal to use these formulations for the treatment of an OUD  </a:t>
            </a:r>
          </a:p>
        </p:txBody>
      </p:sp>
    </p:spTree>
    <p:extLst>
      <p:ext uri="{BB962C8B-B14F-4D97-AF65-F5344CB8AC3E}">
        <p14:creationId xmlns:p14="http://schemas.microsoft.com/office/powerpoint/2010/main" val="203139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25" y="377651"/>
            <a:ext cx="7967597" cy="1325563"/>
          </a:xfrm>
        </p:spPr>
        <p:txBody>
          <a:bodyPr/>
          <a:lstStyle/>
          <a:p>
            <a:r>
              <a:rPr lang="en-US" dirty="0">
                <a:solidFill>
                  <a:prstClr val="black"/>
                </a:solidFill>
                <a:latin typeface="Cambria" panose="02040503050406030204" pitchFamily="18" charset="0"/>
              </a:rPr>
              <a:t>Buprenorphine Safety and Pain</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pic>
        <p:nvPicPr>
          <p:cNvPr id="7" name="Picture 6" descr="two line graphs showing respiratory respones and analgesia - conclusion that an increase in the dose can improve analgesia but there is no change in respiratory depression"/>
          <p:cNvPicPr>
            <a:picLocks noChangeAspect="1"/>
          </p:cNvPicPr>
          <p:nvPr/>
        </p:nvPicPr>
        <p:blipFill>
          <a:blip r:embed="rId3"/>
          <a:stretch>
            <a:fillRect/>
          </a:stretch>
        </p:blipFill>
        <p:spPr>
          <a:xfrm>
            <a:off x="828109" y="1486596"/>
            <a:ext cx="8928100" cy="3771900"/>
          </a:xfrm>
          <a:prstGeom prst="rect">
            <a:avLst/>
          </a:prstGeom>
        </p:spPr>
      </p:pic>
      <p:sp>
        <p:nvSpPr>
          <p:cNvPr id="9" name="TextBox 8"/>
          <p:cNvSpPr txBox="1"/>
          <p:nvPr/>
        </p:nvSpPr>
        <p:spPr>
          <a:xfrm>
            <a:off x="828109" y="5161485"/>
            <a:ext cx="9042401" cy="1477328"/>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An increase in the dose can improve analgesia but there is no change in respiratory depression.</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Dahan A et al. Br J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Anaesh</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2006 </a:t>
            </a:r>
          </a:p>
        </p:txBody>
      </p:sp>
    </p:spTree>
    <p:extLst>
      <p:ext uri="{BB962C8B-B14F-4D97-AF65-F5344CB8AC3E}">
        <p14:creationId xmlns:p14="http://schemas.microsoft.com/office/powerpoint/2010/main" val="222374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913" y="289969"/>
            <a:ext cx="9170095" cy="1325563"/>
          </a:xfrm>
        </p:spPr>
        <p:txBody>
          <a:bodyPr/>
          <a:lstStyle/>
          <a:p>
            <a:r>
              <a:rPr lang="en-US" sz="4800" dirty="0">
                <a:solidFill>
                  <a:sysClr val="windowText" lastClr="000000"/>
                </a:solidFill>
                <a:latin typeface="Cambria" panose="02040503050406030204" pitchFamily="18" charset="0"/>
              </a:rPr>
              <a:t>Acute Pain in the Buprenorphine Maintained Patient</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4" name="Content Placeholder 2"/>
          <p:cNvSpPr txBox="1">
            <a:spLocks/>
          </p:cNvSpPr>
          <p:nvPr/>
        </p:nvSpPr>
        <p:spPr>
          <a:xfrm>
            <a:off x="419622" y="2332037"/>
            <a:ext cx="980161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Attempt stabilization with non pharmaceutical and non-opioid treatments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Consider splitting buprenorphine dose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Consider temporary dose increase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If full agonist needed, use a full agonist with buprenorphine.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solidFill>
                  <a:sysClr val="windowText" lastClr="000000"/>
                </a:solidFill>
              </a:rPr>
              <a:t>In rare cases is it appropriate to </a:t>
            </a:r>
            <a:r>
              <a:rPr kumimoji="0" lang="en-US" b="0" i="0" u="none" strike="noStrike" kern="1200" cap="none" spc="0" normalizeH="0" baseline="0" noProof="0" dirty="0">
                <a:ln>
                  <a:noFill/>
                </a:ln>
                <a:solidFill>
                  <a:sysClr val="windowText" lastClr="000000"/>
                </a:solidFill>
                <a:effectLst/>
                <a:uLnTx/>
                <a:uFillTx/>
              </a:rPr>
              <a:t>discontinue buprenorphine and initiate a full agonist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5244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16" y="274637"/>
            <a:ext cx="9007258" cy="1325563"/>
          </a:xfrm>
        </p:spPr>
        <p:txBody>
          <a:bodyPr/>
          <a:lstStyle/>
          <a:p>
            <a:r>
              <a:rPr lang="en-US" sz="4800" dirty="0">
                <a:solidFill>
                  <a:sysClr val="windowText" lastClr="000000"/>
                </a:solidFill>
                <a:latin typeface="Cambria" panose="02040503050406030204" pitchFamily="18" charset="0"/>
              </a:rPr>
              <a:t>Perisurgical Pain Management</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3" name="Content Placeholder 2"/>
          <p:cNvSpPr txBox="1">
            <a:spLocks/>
          </p:cNvSpPr>
          <p:nvPr/>
        </p:nvSpPr>
        <p:spPr>
          <a:xfrm>
            <a:off x="457200" y="1600200"/>
            <a:ext cx="938825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b="0" i="0" u="none" strike="noStrike" kern="1200" cap="none" spc="0" normalizeH="0" baseline="0" noProof="0" dirty="0">
                <a:ln>
                  <a:noFill/>
                </a:ln>
                <a:solidFill>
                  <a:sysClr val="windowText" lastClr="000000"/>
                </a:solidFill>
                <a:effectLst/>
                <a:uLnTx/>
                <a:uFillTx/>
              </a:rPr>
              <a:t>For major surgical procedures: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Recent data suggest that buprenorphine can be continued throughout surgical course, and full opioid agonists can be added for additional pain control</a:t>
            </a:r>
          </a:p>
          <a:p>
            <a:pPr indent="-285750">
              <a:buFont typeface="Arial"/>
              <a:buChar char="–"/>
              <a:defRPr/>
            </a:pPr>
            <a:r>
              <a:rPr kumimoji="0" lang="en-US" b="0" i="0" u="none" strike="noStrike" kern="1200" cap="none" spc="0" normalizeH="0" baseline="0" noProof="0" dirty="0">
                <a:ln>
                  <a:noFill/>
                </a:ln>
                <a:solidFill>
                  <a:sysClr val="windowText" lastClr="000000"/>
                </a:solidFill>
                <a:effectLst/>
                <a:uLnTx/>
                <a:uFillTx/>
              </a:rPr>
              <a:t>Historical</a:t>
            </a:r>
            <a:r>
              <a:rPr lang="en-US" dirty="0" err="1">
                <a:solidFill>
                  <a:sysClr val="windowText" lastClr="000000"/>
                </a:solidFill>
              </a:rPr>
              <a:t>ly</a:t>
            </a:r>
            <a:r>
              <a:rPr lang="en-US" dirty="0">
                <a:solidFill>
                  <a:sysClr val="windowText" lastClr="000000"/>
                </a:solidFill>
              </a:rPr>
              <a:t> the guidance had been:</a:t>
            </a:r>
          </a:p>
          <a:p>
            <a:pPr lvl="1">
              <a:defRPr/>
            </a:pPr>
            <a:r>
              <a:rPr lang="en-US" dirty="0">
                <a:solidFill>
                  <a:sysClr val="windowText" lastClr="000000"/>
                </a:solidFill>
              </a:rPr>
              <a:t>Take the last dose the day before surgery.  </a:t>
            </a:r>
          </a:p>
          <a:p>
            <a:pPr lvl="1">
              <a:defRPr/>
            </a:pPr>
            <a:r>
              <a:rPr lang="en-US" dirty="0">
                <a:solidFill>
                  <a:sysClr val="windowText" lastClr="000000"/>
                </a:solidFill>
              </a:rPr>
              <a:t>Restart buprenorphine when pain is stabilized.</a:t>
            </a:r>
          </a:p>
          <a:p>
            <a:pPr lvl="1">
              <a:defRPr/>
            </a:pPr>
            <a:r>
              <a:rPr lang="en-US" dirty="0">
                <a:solidFill>
                  <a:sysClr val="windowText" lastClr="000000"/>
                </a:solidFill>
              </a:rPr>
              <a:t>Continue opioid supplementation either parenteral or oral if necessary</a:t>
            </a:r>
          </a:p>
        </p:txBody>
      </p:sp>
      <p:sp>
        <p:nvSpPr>
          <p:cNvPr id="4" name="TextBox 3"/>
          <p:cNvSpPr txBox="1"/>
          <p:nvPr/>
        </p:nvSpPr>
        <p:spPr>
          <a:xfrm>
            <a:off x="4761475" y="6400800"/>
            <a:ext cx="5259347" cy="61555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Kornfeld</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Am J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Ther</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2010,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Oifa</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Clin</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Ther</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2009)</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4569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923" y="1458453"/>
            <a:ext cx="9144000" cy="1277655"/>
          </a:xfrm>
        </p:spPr>
        <p:txBody>
          <a:bodyPr/>
          <a:lstStyle/>
          <a:p>
            <a:r>
              <a:rPr lang="en-US" sz="4800" dirty="0" smtClean="0">
                <a:latin typeface="Cambria" panose="02040503050406030204" pitchFamily="18" charset="0"/>
              </a:rPr>
              <a:t>Managing Pain in Patients with Opioid Use Disorder</a:t>
            </a:r>
            <a:endParaRPr lang="en-US" sz="4800" dirty="0">
              <a:latin typeface="Cambria" panose="02040503050406030204" pitchFamily="18" charset="0"/>
            </a:endParaRPr>
          </a:p>
        </p:txBody>
      </p:sp>
      <p:sp>
        <p:nvSpPr>
          <p:cNvPr id="3" name="Subtitle 2"/>
          <p:cNvSpPr>
            <a:spLocks noGrp="1"/>
          </p:cNvSpPr>
          <p:nvPr>
            <p:ph type="subTitle" idx="1"/>
          </p:nvPr>
        </p:nvSpPr>
        <p:spPr>
          <a:xfrm>
            <a:off x="689311" y="3809774"/>
            <a:ext cx="9144000" cy="1778886"/>
          </a:xfrm>
        </p:spPr>
        <p:txBody>
          <a:bodyPr>
            <a:normAutofit fontScale="92500" lnSpcReduction="20000"/>
          </a:bodyPr>
          <a:lstStyle/>
          <a:p>
            <a:r>
              <a:rPr lang="en-US" dirty="0">
                <a:solidFill>
                  <a:schemeClr val="bg1">
                    <a:lumMod val="65000"/>
                  </a:schemeClr>
                </a:solidFill>
                <a:latin typeface="Cambria" panose="02040503050406030204" pitchFamily="18" charset="0"/>
              </a:rPr>
              <a:t>Developer: Stephen A. Wyatt, DO</a:t>
            </a:r>
          </a:p>
          <a:p>
            <a:r>
              <a:rPr lang="en-US" dirty="0">
                <a:solidFill>
                  <a:schemeClr val="bg1">
                    <a:lumMod val="65000"/>
                  </a:schemeClr>
                </a:solidFill>
                <a:latin typeface="Cambria" panose="02040503050406030204" pitchFamily="18" charset="0"/>
              </a:rPr>
              <a:t>Medical Director, Addiction Medicine</a:t>
            </a:r>
          </a:p>
          <a:p>
            <a:r>
              <a:rPr lang="en-US" dirty="0">
                <a:solidFill>
                  <a:schemeClr val="bg1">
                    <a:lumMod val="65000"/>
                  </a:schemeClr>
                </a:solidFill>
                <a:latin typeface="Cambria" panose="02040503050406030204" pitchFamily="18" charset="0"/>
              </a:rPr>
              <a:t>Carolinas HealthCare System</a:t>
            </a:r>
          </a:p>
          <a:p>
            <a:r>
              <a:rPr lang="en-US" dirty="0">
                <a:solidFill>
                  <a:schemeClr val="bg1">
                    <a:lumMod val="65000"/>
                  </a:schemeClr>
                </a:solidFill>
                <a:latin typeface="Cambria" panose="02040503050406030204" pitchFamily="18" charset="0"/>
              </a:rPr>
              <a:t>Reviewer/Editor:  Miriam Komaromy, MD, The ECHO Institute™</a:t>
            </a:r>
          </a:p>
          <a:p>
            <a:r>
              <a:rPr lang="en-US" dirty="0">
                <a:solidFill>
                  <a:schemeClr val="bg1">
                    <a:lumMod val="65000"/>
                  </a:schemeClr>
                </a:solidFill>
                <a:latin typeface="Cambria" panose="02040503050406030204" pitchFamily="18" charset="0"/>
              </a:rPr>
              <a:t>Presenter: Brian Hurley, MD, UCLA – </a:t>
            </a:r>
            <a:r>
              <a:rPr lang="en-US" dirty="0">
                <a:solidFill>
                  <a:schemeClr val="bg1">
                    <a:lumMod val="65000"/>
                  </a:schemeClr>
                </a:solidFill>
                <a:latin typeface="Cambria" panose="02040503050406030204" pitchFamily="18" charset="0"/>
                <a:hlinkClick r:id="rId3"/>
              </a:rPr>
              <a:t>bhurley@ucla.edu</a:t>
            </a:r>
            <a:r>
              <a:rPr lang="en-US" dirty="0">
                <a:solidFill>
                  <a:schemeClr val="bg1">
                    <a:lumMod val="65000"/>
                  </a:schemeClr>
                </a:solidFill>
                <a:latin typeface="Cambria" panose="02040503050406030204" pitchFamily="18" charset="0"/>
              </a:rPr>
              <a:t> </a:t>
            </a:r>
          </a:p>
        </p:txBody>
      </p:sp>
      <p:pic>
        <p:nvPicPr>
          <p:cNvPr id="7" name="Picture 6" descr="logos of supporting organizations&#10;&#10;UNM &#10;Huther Doyle&#10;Western New York Collaborative&#10;Billings Clinic&#10;ASAM&#10;Boston Medical&#10;UW Medic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spTree>
    <p:extLst>
      <p:ext uri="{BB962C8B-B14F-4D97-AF65-F5344CB8AC3E}">
        <p14:creationId xmlns:p14="http://schemas.microsoft.com/office/powerpoint/2010/main" val="273211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594" y="452807"/>
            <a:ext cx="9232726" cy="1325563"/>
          </a:xfrm>
        </p:spPr>
        <p:txBody>
          <a:bodyPr/>
          <a:lstStyle/>
          <a:p>
            <a:r>
              <a:rPr lang="en-US" dirty="0">
                <a:solidFill>
                  <a:prstClr val="black"/>
                </a:solidFill>
                <a:latin typeface="Cambria" panose="02040503050406030204" pitchFamily="18" charset="0"/>
              </a:rPr>
              <a:t>SL Buprenorphine: Pain Dosage</a:t>
            </a:r>
            <a:br>
              <a:rPr lang="en-US" dirty="0">
                <a:solidFill>
                  <a:prstClr val="black"/>
                </a:solidFill>
                <a:latin typeface="Cambria" panose="02040503050406030204" pitchFamily="18" charset="0"/>
              </a:rPr>
            </a:br>
            <a:r>
              <a:rPr lang="en-US" dirty="0">
                <a:solidFill>
                  <a:srgbClr val="0000FF"/>
                </a:solidFill>
                <a:latin typeface="Cambria" panose="02040503050406030204" pitchFamily="18" charset="0"/>
              </a:rPr>
              <a:t>OFF LABEL</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3" name="Rectangle 3"/>
          <p:cNvSpPr txBox="1">
            <a:spLocks noChangeArrowheads="1"/>
          </p:cNvSpPr>
          <p:nvPr/>
        </p:nvSpPr>
        <p:spPr>
          <a:xfrm>
            <a:off x="458794" y="2183165"/>
            <a:ext cx="7087669" cy="4254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spcBef>
                <a:spcPts val="60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rPr>
              <a:t>Opioid Naive</a:t>
            </a:r>
          </a:p>
          <a:p>
            <a:pPr marR="0" lvl="1" algn="l" defTabSz="457200" rtl="0" eaLnBrk="1" fontAlgn="auto" latinLnBrk="0" hangingPunct="1">
              <a:spcBef>
                <a:spcPts val="600"/>
              </a:spcBef>
              <a:spcAft>
                <a:spcPts val="1200"/>
              </a:spcAft>
              <a:buClrTx/>
              <a:buSzTx/>
              <a:buFont typeface="Wingdings" panose="05000000000000000000" pitchFamily="2" charset="2"/>
              <a:buChar char="§"/>
              <a:tabLst/>
              <a:defRPr/>
            </a:pPr>
            <a:r>
              <a:rPr kumimoji="0" lang="en-US" b="0" i="0" u="none" strike="noStrike" kern="1200" cap="none" spc="0" normalizeH="0" baseline="0" noProof="0" dirty="0">
                <a:ln>
                  <a:noFill/>
                </a:ln>
                <a:solidFill>
                  <a:sysClr val="windowText" lastClr="000000"/>
                </a:solidFill>
                <a:effectLst/>
                <a:uLnTx/>
                <a:uFillTx/>
              </a:rPr>
              <a:t>1-2 mg BID- QID  (3-6mg/day)</a:t>
            </a:r>
          </a:p>
          <a:p>
            <a:pPr>
              <a:spcBef>
                <a:spcPts val="600"/>
              </a:spcBef>
              <a:spcAft>
                <a:spcPts val="1200"/>
              </a:spcAft>
              <a:buFont typeface="Arial" panose="020B0604020202020204" pitchFamily="34" charset="0"/>
              <a:buChar char="•"/>
              <a:defRPr/>
            </a:pPr>
            <a:r>
              <a:rPr lang="en-US" dirty="0">
                <a:solidFill>
                  <a:sysClr val="windowText" lastClr="000000"/>
                </a:solidFill>
              </a:rPr>
              <a:t>Opioid Tolerant</a:t>
            </a:r>
          </a:p>
          <a:p>
            <a:pPr lvl="1">
              <a:spcBef>
                <a:spcPts val="600"/>
              </a:spcBef>
              <a:spcAft>
                <a:spcPts val="1200"/>
              </a:spcAft>
              <a:buFont typeface="Wingdings" panose="05000000000000000000" pitchFamily="2" charset="2"/>
              <a:buChar char="§"/>
              <a:defRPr/>
            </a:pPr>
            <a:r>
              <a:rPr lang="en-US" dirty="0">
                <a:solidFill>
                  <a:sysClr val="windowText" lastClr="000000"/>
                </a:solidFill>
              </a:rPr>
              <a:t>4mg TID-QID  (12-16mg/day)</a:t>
            </a:r>
          </a:p>
          <a:p>
            <a:pPr lvl="1">
              <a:spcBef>
                <a:spcPts val="600"/>
              </a:spcBef>
              <a:spcAft>
                <a:spcPts val="1200"/>
              </a:spcAft>
              <a:buFont typeface="Wingdings" panose="05000000000000000000" pitchFamily="2" charset="2"/>
              <a:buChar char="§"/>
              <a:defRPr/>
            </a:pPr>
            <a:r>
              <a:rPr lang="en-US" dirty="0">
                <a:solidFill>
                  <a:sysClr val="windowText" lastClr="000000"/>
                </a:solidFill>
              </a:rPr>
              <a:t>24mg/day split upper limits</a:t>
            </a:r>
          </a:p>
          <a:p>
            <a:pPr lvl="1">
              <a:spcBef>
                <a:spcPts val="600"/>
              </a:spcBef>
              <a:spcAft>
                <a:spcPts val="1200"/>
              </a:spcAft>
              <a:buFont typeface="Wingdings" panose="05000000000000000000" pitchFamily="2" charset="2"/>
              <a:buChar char="§"/>
              <a:defRPr/>
            </a:pPr>
            <a:r>
              <a:rPr lang="en-US" dirty="0">
                <a:solidFill>
                  <a:sysClr val="windowText" lastClr="000000"/>
                </a:solidFill>
              </a:rPr>
              <a:t>32mg/day maximum split dose</a:t>
            </a:r>
          </a:p>
          <a:p>
            <a:pPr marL="742950" marR="0" lvl="1" indent="-285750" algn="l" defTabSz="457200" rtl="0" eaLnBrk="1" fontAlgn="auto" latinLnBrk="0" hangingPunct="1">
              <a:lnSpc>
                <a:spcPct val="90000"/>
              </a:lnSpc>
              <a:spcBef>
                <a:spcPct val="20000"/>
              </a:spcBef>
              <a:spcAft>
                <a:spcPts val="0"/>
              </a:spcAft>
              <a:buClrTx/>
              <a:buSzTx/>
              <a:buFont typeface="Garamond"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Garamond" charset="0"/>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Garamond"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Garamond" charset="0"/>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Garamond"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Garamond" charset="0"/>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Garamond" charset="0"/>
              <a:ea typeface="+mn-ea"/>
              <a:cs typeface="+mn-cs"/>
            </a:endParaRPr>
          </a:p>
        </p:txBody>
      </p:sp>
    </p:spTree>
    <p:extLst>
      <p:ext uri="{BB962C8B-B14F-4D97-AF65-F5344CB8AC3E}">
        <p14:creationId xmlns:p14="http://schemas.microsoft.com/office/powerpoint/2010/main" val="175678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16" y="302495"/>
            <a:ext cx="8606425" cy="1325563"/>
          </a:xfrm>
        </p:spPr>
        <p:txBody>
          <a:bodyPr/>
          <a:lstStyle/>
          <a:p>
            <a:r>
              <a:rPr lang="en-US" sz="4800" dirty="0">
                <a:solidFill>
                  <a:prstClr val="black"/>
                </a:solidFill>
                <a:latin typeface="Cambria" panose="02040503050406030204" pitchFamily="18" charset="0"/>
              </a:rPr>
              <a:t>Chronic Pain Not Associated with Worse MAT Outcomes</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4" name="Content Placeholder 2"/>
          <p:cNvSpPr txBox="1">
            <a:spLocks/>
          </p:cNvSpPr>
          <p:nvPr/>
        </p:nvSpPr>
        <p:spPr>
          <a:xfrm>
            <a:off x="444673" y="1844457"/>
            <a:ext cx="9764038" cy="486949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4000" b="0" i="0" u="none" strike="noStrike" kern="1200" cap="none" spc="0" normalizeH="0" baseline="0" noProof="0" dirty="0">
                <a:ln>
                  <a:noFill/>
                </a:ln>
                <a:solidFill>
                  <a:sysClr val="windowText" lastClr="000000"/>
                </a:solidFill>
                <a:effectLst/>
                <a:uLnTx/>
                <a:uFillTx/>
              </a:rPr>
              <a:t>Prospective study: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Comparing Office-based opioid treatment (OBOT) retention and opioid use patients with and without pain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Results: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3100" b="0" i="0" u="none" strike="noStrike" kern="1200" cap="none" spc="0" normalizeH="0" baseline="0" noProof="0" dirty="0">
                <a:ln>
                  <a:noFill/>
                </a:ln>
                <a:solidFill>
                  <a:sysClr val="windowText" lastClr="000000"/>
                </a:solidFill>
                <a:effectLst/>
                <a:uLnTx/>
                <a:uFillTx/>
              </a:rPr>
              <a:t>no association between pain and buprenorphine treatment outcomes </a:t>
            </a:r>
          </a:p>
          <a:p>
            <a:pPr marL="914400" marR="0" lvl="2" indent="0" algn="l" defTabSz="457200" rtl="0" eaLnBrk="1" fontAlgn="auto" latinLnBrk="0" hangingPunct="1">
              <a:lnSpc>
                <a:spcPct val="100000"/>
              </a:lnSpc>
              <a:spcBef>
                <a:spcPct val="20000"/>
              </a:spcBef>
              <a:spcAft>
                <a:spcPts val="0"/>
              </a:spcAft>
              <a:buClrTx/>
              <a:buSzTx/>
              <a:buNone/>
              <a:tabLst/>
              <a:defRPr/>
            </a:pPr>
            <a:endParaRPr lang="en-US" sz="2000" dirty="0">
              <a:solidFill>
                <a:sysClr val="windowText" lastClr="000000"/>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300" b="0" i="0" u="none" strike="noStrike" kern="1200" cap="none" spc="0" normalizeH="0" baseline="0" noProof="0" dirty="0">
                <a:ln>
                  <a:noFill/>
                </a:ln>
                <a:solidFill>
                  <a:sysClr val="windowText" lastClr="000000"/>
                </a:solidFill>
                <a:effectLst/>
                <a:uLnTx/>
                <a:uFillTx/>
                <a:latin typeface="Cambria" panose="02040503050406030204" pitchFamily="18" charset="0"/>
              </a:rPr>
              <a:t>Fox AD et al. </a:t>
            </a:r>
            <a:r>
              <a:rPr kumimoji="0" lang="en-US" sz="2300" b="0" i="0" u="none" strike="noStrike" kern="1200" cap="none" spc="0" normalizeH="0" baseline="0" noProof="0" dirty="0" err="1">
                <a:ln>
                  <a:noFill/>
                </a:ln>
                <a:solidFill>
                  <a:sysClr val="windowText" lastClr="000000"/>
                </a:solidFill>
                <a:effectLst/>
                <a:uLnTx/>
                <a:uFillTx/>
                <a:latin typeface="Cambria" panose="02040503050406030204" pitchFamily="18" charset="0"/>
              </a:rPr>
              <a:t>Subst</a:t>
            </a:r>
            <a:r>
              <a:rPr kumimoji="0" lang="en-US" sz="2300" b="0" i="0" u="none" strike="noStrike" kern="1200" cap="none" spc="0" normalizeH="0" baseline="0" noProof="0" dirty="0">
                <a:ln>
                  <a:noFill/>
                </a:ln>
                <a:solidFill>
                  <a:sysClr val="windowText" lastClr="000000"/>
                </a:solidFill>
                <a:effectLst/>
                <a:uLnTx/>
                <a:uFillTx/>
                <a:latin typeface="Cambria" panose="02040503050406030204" pitchFamily="18" charset="0"/>
              </a:rPr>
              <a:t> </a:t>
            </a:r>
            <a:r>
              <a:rPr kumimoji="0" lang="en-US" sz="2300" b="0" i="0" u="none" strike="noStrike" kern="1200" cap="none" spc="0" normalizeH="0" baseline="0" noProof="0" dirty="0" err="1">
                <a:ln>
                  <a:noFill/>
                </a:ln>
                <a:solidFill>
                  <a:sysClr val="windowText" lastClr="000000"/>
                </a:solidFill>
                <a:effectLst/>
                <a:uLnTx/>
                <a:uFillTx/>
                <a:latin typeface="Cambria" panose="02040503050406030204" pitchFamily="18" charset="0"/>
              </a:rPr>
              <a:t>Abus</a:t>
            </a:r>
            <a:r>
              <a:rPr kumimoji="0" lang="en-US" sz="2300" b="0" i="0" u="none" strike="noStrike" kern="1200" cap="none" spc="0" normalizeH="0" baseline="0" noProof="0" dirty="0">
                <a:ln>
                  <a:noFill/>
                </a:ln>
                <a:solidFill>
                  <a:sysClr val="windowText" lastClr="000000"/>
                </a:solidFill>
                <a:effectLst/>
                <a:uLnTx/>
                <a:uFillTx/>
                <a:latin typeface="Cambria" panose="02040503050406030204" pitchFamily="18" charset="0"/>
              </a:rPr>
              <a:t>. 2012;33(4):361-5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4000" b="0" i="0" u="none" strike="noStrike" kern="1200" cap="none" spc="0" normalizeH="0" baseline="0" noProof="0" dirty="0">
                <a:ln>
                  <a:noFill/>
                </a:ln>
                <a:solidFill>
                  <a:sysClr val="windowText" lastClr="000000"/>
                </a:solidFill>
                <a:effectLst/>
                <a:uLnTx/>
                <a:uFillTx/>
              </a:rPr>
              <a:t>Meta-Analysis review: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Chronic non-cancer pain may increase the risk for poor physical, psychiatric, as well as personal and social functioning for patients with opioid use disorder and on MMT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300" b="0" i="0" u="none" strike="noStrike" kern="1200" cap="none" spc="0" normalizeH="0" baseline="0" noProof="0" dirty="0">
                <a:ln>
                  <a:noFill/>
                </a:ln>
                <a:solidFill>
                  <a:sysClr val="windowText" lastClr="000000"/>
                </a:solidFill>
                <a:effectLst/>
                <a:uLnTx/>
                <a:uFillTx/>
                <a:latin typeface="Cambria" panose="02040503050406030204" pitchFamily="18" charset="0"/>
              </a:rPr>
              <a:t>Dennis BB, et.al., </a:t>
            </a:r>
            <a:r>
              <a:rPr kumimoji="0" lang="en-US" sz="2300" b="0" i="0" u="none" strike="noStrike" kern="1200" cap="none" spc="0" normalizeH="0" baseline="0" noProof="0" dirty="0" err="1">
                <a:ln>
                  <a:noFill/>
                </a:ln>
                <a:solidFill>
                  <a:sysClr val="windowText" lastClr="000000"/>
                </a:solidFill>
                <a:effectLst/>
                <a:uLnTx/>
                <a:uFillTx/>
                <a:latin typeface="Cambria" panose="02040503050406030204" pitchFamily="18" charset="0"/>
              </a:rPr>
              <a:t>Subst</a:t>
            </a:r>
            <a:r>
              <a:rPr kumimoji="0" lang="en-US" sz="2300" b="0" i="0" u="none" strike="noStrike" kern="1200" cap="none" spc="0" normalizeH="0" baseline="0" noProof="0" dirty="0">
                <a:ln>
                  <a:noFill/>
                </a:ln>
                <a:solidFill>
                  <a:sysClr val="windowText" lastClr="000000"/>
                </a:solidFill>
                <a:effectLst/>
                <a:uLnTx/>
                <a:uFillTx/>
                <a:latin typeface="Cambria" panose="02040503050406030204" pitchFamily="18" charset="0"/>
              </a:rPr>
              <a:t> Abuse. 2015; 9: 59–80</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9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6119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35" y="377651"/>
            <a:ext cx="8969679" cy="1325563"/>
          </a:xfrm>
        </p:spPr>
        <p:txBody>
          <a:bodyPr/>
          <a:lstStyle/>
          <a:p>
            <a:r>
              <a:rPr lang="en-US" sz="4800" dirty="0">
                <a:solidFill>
                  <a:prstClr val="black"/>
                </a:solidFill>
                <a:latin typeface="Cambria" panose="02040503050406030204" pitchFamily="18" charset="0"/>
              </a:rPr>
              <a:t>Naltrexone Long Acting Injection: Mild to Moderate Acute Pain</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3" name="Text Placeholder 4"/>
          <p:cNvSpPr txBox="1">
            <a:spLocks/>
          </p:cNvSpPr>
          <p:nvPr/>
        </p:nvSpPr>
        <p:spPr>
          <a:xfrm>
            <a:off x="475991" y="1917889"/>
            <a:ext cx="4997884" cy="4451596"/>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rPr>
              <a:t>Non Opioid </a:t>
            </a:r>
            <a:r>
              <a:rPr lang="en-US" dirty="0">
                <a:solidFill>
                  <a:sysClr val="windowText" lastClr="000000"/>
                </a:solidFill>
              </a:rPr>
              <a:t>T</a:t>
            </a:r>
            <a:r>
              <a:rPr kumimoji="0" lang="en-US" sz="2400" b="1" i="0" u="none" strike="noStrike" kern="1200" cap="none" spc="0" normalizeH="0" baseline="0" noProof="0" dirty="0" err="1">
                <a:ln>
                  <a:noFill/>
                </a:ln>
                <a:solidFill>
                  <a:sysClr val="windowText" lastClr="000000"/>
                </a:solidFill>
                <a:effectLst/>
                <a:uLnTx/>
                <a:uFillTx/>
              </a:rPr>
              <a:t>herapies</a:t>
            </a:r>
            <a:r>
              <a:rPr kumimoji="0" lang="en-US" sz="2400" b="1" i="0" u="none" strike="noStrike" kern="1200" cap="none" spc="0" normalizeH="0" baseline="0" noProof="0" dirty="0">
                <a:ln>
                  <a:noFill/>
                </a:ln>
                <a:solidFill>
                  <a:sysClr val="windowText" lastClr="000000"/>
                </a:solidFill>
                <a:effectLst/>
                <a:uLnTx/>
                <a:uFillTx/>
              </a:rPr>
              <a:t>:</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rPr>
              <a:t>Acetaminophen </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rPr>
              <a:t>NSAIDs </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rPr>
              <a:t>NMDA antagonists (ex. Ketamine) </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rPr>
              <a:t>Alpha-2 agonists (ex. Clonidine) </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err="1">
                <a:ln>
                  <a:noFill/>
                </a:ln>
                <a:solidFill>
                  <a:sysClr val="windowText" lastClr="000000"/>
                </a:solidFill>
                <a:effectLst/>
                <a:uLnTx/>
                <a:uFillTx/>
              </a:rPr>
              <a:t>Antispasmotics</a:t>
            </a:r>
            <a:r>
              <a:rPr kumimoji="0" lang="en-US" sz="2400" b="0" i="0" u="none" strike="noStrike" kern="1200" cap="none" spc="0" normalizeH="0" baseline="0" noProof="0" dirty="0">
                <a:ln>
                  <a:noFill/>
                </a:ln>
                <a:solidFill>
                  <a:sysClr val="windowText" lastClr="000000"/>
                </a:solidFill>
                <a:effectLst/>
                <a:uLnTx/>
                <a:uFillTx/>
              </a:rPr>
              <a:t> (ex. Baclofen) </a:t>
            </a: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err="1">
                <a:ln>
                  <a:noFill/>
                </a:ln>
                <a:solidFill>
                  <a:sysClr val="windowText" lastClr="000000"/>
                </a:solidFill>
                <a:effectLst/>
                <a:uLnTx/>
                <a:uFillTx/>
              </a:rPr>
              <a:t>Antineuropathic</a:t>
            </a:r>
            <a:r>
              <a:rPr kumimoji="0" lang="en-US" sz="2400" b="0" i="0" u="none" strike="noStrike" kern="1200" cap="none" spc="0" normalizeH="0" baseline="0" noProof="0" dirty="0">
                <a:ln>
                  <a:noFill/>
                </a:ln>
                <a:solidFill>
                  <a:sysClr val="windowText" lastClr="000000"/>
                </a:solidFill>
                <a:effectLst/>
                <a:uLnTx/>
                <a:uFillTx/>
              </a:rPr>
              <a:t> agents</a:t>
            </a:r>
          </a:p>
          <a:p>
            <a:pPr marR="0" lvl="0" algn="l" defTabSz="457200" rtl="0" eaLnBrk="1" fontAlgn="auto" latinLnBrk="0" hangingPunct="1">
              <a:lnSpc>
                <a:spcPct val="100000"/>
              </a:lnSpc>
              <a:spcBef>
                <a:spcPts val="600"/>
              </a:spcBef>
              <a:spcAft>
                <a:spcPts val="0"/>
              </a:spcAft>
              <a:buClrTx/>
              <a:buSzTx/>
              <a:tabLst/>
              <a:defRPr/>
            </a:pPr>
            <a:r>
              <a:rPr kumimoji="0" lang="en-US" sz="2400" b="0" i="0" u="none" strike="noStrike" kern="1200" cap="none" spc="0" normalizeH="0" baseline="0" noProof="0" dirty="0">
                <a:ln>
                  <a:noFill/>
                </a:ln>
                <a:solidFill>
                  <a:sysClr val="windowText" lastClr="000000"/>
                </a:solidFill>
                <a:effectLst/>
                <a:uLnTx/>
                <a:uFillTx/>
              </a:rPr>
              <a:t>(ex. Gabapentin)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ext Placeholder 5"/>
          <p:cNvSpPr txBox="1">
            <a:spLocks/>
          </p:cNvSpPr>
          <p:nvPr/>
        </p:nvSpPr>
        <p:spPr>
          <a:xfrm>
            <a:off x="5836041" y="2293049"/>
            <a:ext cx="4823608" cy="3701276"/>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600"/>
              </a:spcBef>
              <a:spcAft>
                <a:spcPts val="0"/>
              </a:spcAft>
              <a:buClrTx/>
              <a:buSzTx/>
              <a:buFont typeface="Arial"/>
              <a:buNone/>
              <a:tabLst/>
              <a:defRPr/>
            </a:pPr>
            <a:r>
              <a:rPr kumimoji="0" lang="en-US" sz="3800" b="1" i="0" u="none" strike="noStrike" kern="1200" cap="none" spc="0" normalizeH="0" baseline="0" noProof="0" dirty="0" err="1">
                <a:ln>
                  <a:noFill/>
                </a:ln>
                <a:solidFill>
                  <a:sysClr val="windowText" lastClr="000000"/>
                </a:solidFill>
                <a:effectLst/>
                <a:uLnTx/>
                <a:uFillTx/>
              </a:rPr>
              <a:t>Nonpharmacologic</a:t>
            </a:r>
            <a:r>
              <a:rPr kumimoji="0" lang="en-US" sz="3800" b="1" i="0" u="none" strike="noStrike" kern="1200" cap="none" spc="0" normalizeH="0" baseline="0" noProof="0" dirty="0">
                <a:ln>
                  <a:noFill/>
                </a:ln>
                <a:solidFill>
                  <a:sysClr val="windowText" lastClr="000000"/>
                </a:solidFill>
                <a:effectLst/>
                <a:uLnTx/>
                <a:uFillTx/>
              </a:rPr>
              <a:t> Therapies:</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Stress management/CBT</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Exercise</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Physical therapy/Osteopathic Manipulative Treatment</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Peripheral nerve block</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err="1">
                <a:ln>
                  <a:noFill/>
                </a:ln>
                <a:solidFill>
                  <a:sysClr val="windowText" lastClr="000000"/>
                </a:solidFill>
                <a:effectLst/>
                <a:uLnTx/>
                <a:uFillTx/>
              </a:rPr>
              <a:t>Centroneuraxial</a:t>
            </a:r>
            <a:r>
              <a:rPr kumimoji="0" lang="en-US" sz="3800" b="0" i="0" u="none" strike="noStrike" kern="1200" cap="none" spc="0" normalizeH="0" baseline="0" noProof="0" dirty="0">
                <a:ln>
                  <a:noFill/>
                </a:ln>
                <a:solidFill>
                  <a:sysClr val="windowText" lastClr="000000"/>
                </a:solidFill>
                <a:effectLst/>
                <a:uLnTx/>
                <a:uFillTx/>
              </a:rPr>
              <a:t> block</a:t>
            </a:r>
          </a:p>
          <a:p>
            <a:pPr marL="342900" marR="0" lvl="0" indent="-342900" algn="l" defTabSz="457200" rtl="0" eaLnBrk="1" fontAlgn="auto" latinLnBrk="0" hangingPunct="1">
              <a:lnSpc>
                <a:spcPct val="120000"/>
              </a:lnSpc>
              <a:spcBef>
                <a:spcPts val="6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Local anesthetic infiltration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1320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17" y="365125"/>
            <a:ext cx="8781789" cy="1325563"/>
          </a:xfrm>
        </p:spPr>
        <p:txBody>
          <a:bodyPr/>
          <a:lstStyle/>
          <a:p>
            <a:r>
              <a:rPr lang="en-US" sz="4800" dirty="0">
                <a:solidFill>
                  <a:prstClr val="black"/>
                </a:solidFill>
                <a:latin typeface="Cambria" panose="02040503050406030204" pitchFamily="18" charset="0"/>
              </a:rPr>
              <a:t>Naltrexone Long Acting Injection: Severe Acute Pain</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3" name="Content Placeholder 6"/>
          <p:cNvSpPr txBox="1">
            <a:spLocks/>
          </p:cNvSpPr>
          <p:nvPr/>
        </p:nvSpPr>
        <p:spPr>
          <a:xfrm>
            <a:off x="457200" y="2332037"/>
            <a:ext cx="958867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Naltrexone will block full opioid agonists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Optimize all non-opioid and non-medication treatment modalities for moderate pain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May require high dose full opioid infusion in the ICU setting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As naltrexone effect wanes, full agonist dosing must be closely monitored to avoid overdose</a:t>
            </a:r>
          </a:p>
        </p:txBody>
      </p:sp>
    </p:spTree>
    <p:extLst>
      <p:ext uri="{BB962C8B-B14F-4D97-AF65-F5344CB8AC3E}">
        <p14:creationId xmlns:p14="http://schemas.microsoft.com/office/powerpoint/2010/main" val="2462437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3016" y="298064"/>
            <a:ext cx="9357987" cy="1325563"/>
          </a:xfrm>
        </p:spPr>
        <p:txBody>
          <a:bodyPr/>
          <a:lstStyle/>
          <a:p>
            <a:r>
              <a:rPr lang="en-US" sz="4800" dirty="0">
                <a:solidFill>
                  <a:prstClr val="black"/>
                </a:solidFill>
                <a:latin typeface="Cambria" panose="02040503050406030204" pitchFamily="18" charset="0"/>
              </a:rPr>
              <a:t>Naltrexone Patient: Elective Surgery </a:t>
            </a:r>
            <a:r>
              <a:rPr lang="en-US" dirty="0">
                <a:solidFill>
                  <a:sysClr val="windowText" lastClr="000000"/>
                </a:solidFill>
                <a:latin typeface="Cambria" panose="02040503050406030204" pitchFamily="18" charset="0"/>
              </a:rPr>
              <a:t/>
            </a:r>
            <a:br>
              <a:rPr lang="en-US" dirty="0">
                <a:solidFill>
                  <a:sysClr val="windowText" lastClr="000000"/>
                </a:solidFill>
                <a:latin typeface="Cambria" panose="02040503050406030204" pitchFamily="18" charset="0"/>
              </a:rPr>
            </a:br>
            <a:endParaRPr lang="en-US" dirty="0"/>
          </a:p>
        </p:txBody>
      </p:sp>
      <p:sp>
        <p:nvSpPr>
          <p:cNvPr id="3" name="Content Placeholder 2"/>
          <p:cNvSpPr txBox="1">
            <a:spLocks/>
          </p:cNvSpPr>
          <p:nvPr/>
        </p:nvSpPr>
        <p:spPr>
          <a:xfrm>
            <a:off x="457200" y="2251554"/>
            <a:ext cx="9538570" cy="382356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800" b="0" i="0" u="none" strike="noStrike" kern="1200" cap="none" spc="0" normalizeH="0" baseline="0" noProof="0" dirty="0">
                <a:ln>
                  <a:noFill/>
                </a:ln>
                <a:solidFill>
                  <a:sysClr val="windowText" lastClr="000000"/>
                </a:solidFill>
                <a:effectLst/>
                <a:uLnTx/>
                <a:uFillTx/>
              </a:rPr>
              <a:t>Oral naltrexone: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300" b="0" i="0" u="none" strike="noStrike" kern="1200" cap="none" spc="0" normalizeH="0" baseline="0" noProof="0" dirty="0">
                <a:ln>
                  <a:noFill/>
                </a:ln>
                <a:solidFill>
                  <a:sysClr val="windowText" lastClr="000000"/>
                </a:solidFill>
                <a:effectLst/>
                <a:uLnTx/>
                <a:uFillTx/>
              </a:rPr>
              <a:t>(1/2 life 14hrs X 5 ½ lives) discontinue 72 hours prior to surgery</a:t>
            </a:r>
          </a:p>
          <a:p>
            <a:pPr>
              <a:defRPr/>
            </a:pPr>
            <a:r>
              <a:rPr lang="en-US" sz="3800" dirty="0">
                <a:solidFill>
                  <a:sysClr val="windowText" lastClr="000000"/>
                </a:solidFill>
              </a:rPr>
              <a:t>Naltrexone Long Acting Injection: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at 25 days there is a 98% elimination of the drug typically recommend waiting an additional 3 days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400" b="0" i="0" u="none" strike="noStrike" kern="1200" cap="none" spc="0" normalizeH="0" baseline="0" noProof="0" dirty="0">
                <a:ln>
                  <a:noFill/>
                </a:ln>
                <a:solidFill>
                  <a:sysClr val="windowText" lastClr="000000"/>
                </a:solidFill>
                <a:effectLst/>
                <a:uLnTx/>
                <a:uFillTx/>
              </a:rPr>
              <a:t>one can discontinue the injectable form at the normal 4 week interval and then initiate oral naltrexone and discontinue oral naltrexone 72 hours prior to surgery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sysClr val="windowText" lastClr="000000"/>
                </a:solidFill>
                <a:effectLst/>
                <a:uLnTx/>
                <a:uFillTx/>
                <a:latin typeface="Calibri"/>
                <a:ea typeface="+mn-ea"/>
                <a:cs typeface="+mn-cs"/>
              </a:rPr>
              <a:t> </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TextBox 1"/>
          <p:cNvSpPr txBox="1"/>
          <p:nvPr/>
        </p:nvSpPr>
        <p:spPr>
          <a:xfrm>
            <a:off x="864295" y="5773565"/>
            <a:ext cx="6989523" cy="929485"/>
          </a:xfrm>
          <a:prstGeom prst="rect">
            <a:avLst/>
          </a:prstGeom>
          <a:noFill/>
        </p:spPr>
        <p:txBody>
          <a:bodyPr wrap="square" rtlCol="0">
            <a:spAutoFit/>
          </a:bodyPr>
          <a:lstStyle/>
          <a:p>
            <a:pPr lvl="0" defTabSz="457200">
              <a:spcBef>
                <a:spcPct val="20000"/>
              </a:spcBef>
              <a:defRPr/>
            </a:pPr>
            <a:r>
              <a:rPr lang="en-US" sz="1600" dirty="0">
                <a:solidFill>
                  <a:sysClr val="windowText" lastClr="000000"/>
                </a:solidFill>
                <a:latin typeface="Cambria" panose="02040503050406030204" pitchFamily="18" charset="0"/>
              </a:rPr>
              <a:t>Robers LJ. </a:t>
            </a:r>
            <a:r>
              <a:rPr lang="en-US" sz="1600" dirty="0" err="1">
                <a:solidFill>
                  <a:sysClr val="windowText" lastClr="000000"/>
                </a:solidFill>
                <a:latin typeface="Cambria" panose="02040503050406030204" pitchFamily="18" charset="0"/>
              </a:rPr>
              <a:t>Aust</a:t>
            </a:r>
            <a:r>
              <a:rPr lang="en-US" sz="1600" dirty="0">
                <a:solidFill>
                  <a:sysClr val="windowText" lastClr="000000"/>
                </a:solidFill>
                <a:latin typeface="Cambria" panose="02040503050406030204" pitchFamily="18" charset="0"/>
              </a:rPr>
              <a:t> </a:t>
            </a:r>
            <a:r>
              <a:rPr lang="en-US" sz="1600" dirty="0" err="1">
                <a:solidFill>
                  <a:sysClr val="windowText" lastClr="000000"/>
                </a:solidFill>
                <a:latin typeface="Cambria" panose="02040503050406030204" pitchFamily="18" charset="0"/>
              </a:rPr>
              <a:t>Presc</a:t>
            </a:r>
            <a:r>
              <a:rPr lang="en-US" sz="1600" dirty="0">
                <a:solidFill>
                  <a:sysClr val="windowText" lastClr="000000"/>
                </a:solidFill>
                <a:latin typeface="Cambria" panose="02040503050406030204" pitchFamily="18" charset="0"/>
              </a:rPr>
              <a:t> 2008; 31:133</a:t>
            </a:r>
          </a:p>
          <a:p>
            <a:pPr lvl="0" defTabSz="457200">
              <a:spcBef>
                <a:spcPct val="20000"/>
              </a:spcBef>
              <a:defRPr/>
            </a:pPr>
            <a:r>
              <a:rPr lang="en-US" sz="1600" dirty="0">
                <a:solidFill>
                  <a:sysClr val="windowText" lastClr="000000"/>
                </a:solidFill>
                <a:latin typeface="Cambria" panose="02040503050406030204" pitchFamily="18" charset="0"/>
              </a:rPr>
              <a:t>Vickers, AP and A Jolly. British Medical Journal 2006 Jan 21;332(7534):132-3</a:t>
            </a:r>
          </a:p>
          <a:p>
            <a:pPr lvl="0" defTabSz="457200">
              <a:spcBef>
                <a:spcPct val="20000"/>
              </a:spcBef>
              <a:defRPr/>
            </a:pPr>
            <a:r>
              <a:rPr lang="en-US" sz="1600" dirty="0">
                <a:solidFill>
                  <a:sysClr val="windowText" lastClr="000000"/>
                </a:solidFill>
                <a:latin typeface="Cambria" panose="02040503050406030204" pitchFamily="18" charset="0"/>
              </a:rPr>
              <a:t>Arnold R, Childers J, </a:t>
            </a:r>
            <a:r>
              <a:rPr lang="en-US" sz="1600" dirty="0" err="1">
                <a:solidFill>
                  <a:sysClr val="windowText" lastClr="000000"/>
                </a:solidFill>
                <a:latin typeface="Cambria" panose="02040503050406030204" pitchFamily="18" charset="0"/>
              </a:rPr>
              <a:t>UpToDate</a:t>
            </a:r>
            <a:r>
              <a:rPr lang="en-US" sz="1600" dirty="0">
                <a:solidFill>
                  <a:sysClr val="windowText" lastClr="000000"/>
                </a:solidFill>
                <a:latin typeface="Cambria" panose="02040503050406030204" pitchFamily="18" charset="0"/>
              </a:rPr>
              <a:t>, Waltham, MA, Dec. 13, 2014</a:t>
            </a:r>
          </a:p>
        </p:txBody>
      </p:sp>
    </p:spTree>
    <p:extLst>
      <p:ext uri="{BB962C8B-B14F-4D97-AF65-F5344CB8AC3E}">
        <p14:creationId xmlns:p14="http://schemas.microsoft.com/office/powerpoint/2010/main" val="264004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290" y="427755"/>
            <a:ext cx="4059477" cy="1325563"/>
          </a:xfrm>
        </p:spPr>
        <p:txBody>
          <a:bodyPr/>
          <a:lstStyle/>
          <a:p>
            <a:r>
              <a:rPr lang="en-US" sz="4800" dirty="0">
                <a:solidFill>
                  <a:sysClr val="windowText" lastClr="000000"/>
                </a:solidFill>
                <a:latin typeface="Cambria" panose="02040503050406030204" pitchFamily="18" charset="0"/>
              </a:rPr>
              <a:t>Summary</a:t>
            </a:r>
            <a:br>
              <a:rPr lang="en-US" sz="4800" dirty="0">
                <a:solidFill>
                  <a:sysClr val="windowText" lastClr="000000"/>
                </a:solidFill>
                <a:latin typeface="Cambria" panose="02040503050406030204" pitchFamily="18" charset="0"/>
              </a:rPr>
            </a:br>
            <a:endParaRPr lang="en-US" sz="4800" dirty="0"/>
          </a:p>
        </p:txBody>
      </p:sp>
      <p:sp>
        <p:nvSpPr>
          <p:cNvPr id="3" name="Content Placeholder 2"/>
          <p:cNvSpPr txBox="1">
            <a:spLocks/>
          </p:cNvSpPr>
          <p:nvPr/>
        </p:nvSpPr>
        <p:spPr>
          <a:xfrm>
            <a:off x="469726" y="1925877"/>
            <a:ext cx="966383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Opioid Use Disorder complicates the management of acute and chronic pain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Best to maintain agonist or antagonist OUD medication while being treated for concurrent pain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ysClr val="windowText" lastClr="000000"/>
                </a:solidFill>
                <a:effectLst/>
                <a:uLnTx/>
                <a:uFillTx/>
              </a:rPr>
              <a:t>Strongly recommend multi-disciplinary treatment in managing these complex patients  </a:t>
            </a:r>
          </a:p>
        </p:txBody>
      </p:sp>
    </p:spTree>
    <p:extLst>
      <p:ext uri="{BB962C8B-B14F-4D97-AF65-F5344CB8AC3E}">
        <p14:creationId xmlns:p14="http://schemas.microsoft.com/office/powerpoint/2010/main" val="10888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525"/>
            <a:ext cx="10515600" cy="1325563"/>
          </a:xfrm>
        </p:spPr>
        <p:txBody>
          <a:bodyPr/>
          <a:lstStyle/>
          <a:p>
            <a:pPr algn="ctr"/>
            <a:r>
              <a:rPr lang="en-US" dirty="0" smtClean="0">
                <a:latin typeface="Cambria" panose="02040503050406030204" pitchFamily="18" charset="0"/>
                <a:ea typeface="Cambria" panose="02040503050406030204" pitchFamily="18" charset="0"/>
              </a:rPr>
              <a:t>Thank you! </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
            </a:r>
            <a:br>
              <a:rPr lang="en-US" dirty="0" smtClean="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533400" y="1232067"/>
            <a:ext cx="9813758" cy="4222249"/>
          </a:xfrm>
        </p:spPr>
        <p:txBody>
          <a:bodyPr/>
          <a:lstStyle/>
          <a:p>
            <a:pPr marL="0" indent="0">
              <a:buNone/>
            </a:pPr>
            <a:r>
              <a:rPr lang="en-US" sz="3600" u="sng" dirty="0" smtClean="0"/>
              <a:t>Questions?</a:t>
            </a:r>
          </a:p>
          <a:p>
            <a:endParaRPr lang="en-US" sz="3200" dirty="0"/>
          </a:p>
          <a:p>
            <a:pPr marL="0" indent="0">
              <a:buNone/>
            </a:pPr>
            <a:r>
              <a:rPr lang="en-US" sz="3200" dirty="0" smtClean="0"/>
              <a:t>Brian Hurley, MD </a:t>
            </a:r>
            <a:r>
              <a:rPr lang="en-US" sz="3200" smtClean="0"/>
              <a:t>- </a:t>
            </a:r>
            <a:r>
              <a:rPr lang="en-US" sz="3200" smtClean="0">
                <a:hlinkClick r:id="rId2"/>
              </a:rPr>
              <a:t>BHurley@ucla.edu</a:t>
            </a:r>
            <a:endParaRPr lang="en-US" sz="3200" dirty="0" smtClean="0"/>
          </a:p>
          <a:p>
            <a:pPr marL="0" indent="0">
              <a:buNone/>
            </a:pPr>
            <a:endParaRPr lang="en-US" sz="3200" dirty="0" smtClean="0"/>
          </a:p>
          <a:p>
            <a:pPr marL="0" indent="0">
              <a:buNone/>
            </a:pPr>
            <a:r>
              <a:rPr lang="en-US" sz="3200" dirty="0" smtClean="0"/>
              <a:t>Larissa </a:t>
            </a:r>
            <a:r>
              <a:rPr lang="en-US" sz="3200" dirty="0"/>
              <a:t>Mooney, MD - </a:t>
            </a:r>
            <a:r>
              <a:rPr lang="en-US" sz="3200" dirty="0" smtClean="0">
                <a:hlinkClick r:id="rId3"/>
              </a:rPr>
              <a:t>LMooney@mednet.ucla.edu</a:t>
            </a:r>
            <a:endParaRPr lang="en-US" sz="3200" dirty="0" smtClean="0"/>
          </a:p>
          <a:p>
            <a:pPr marL="0" indent="0">
              <a:buNone/>
            </a:pPr>
            <a:endParaRPr lang="en-US" sz="3200" dirty="0"/>
          </a:p>
          <a:p>
            <a:pPr marL="0" indent="0">
              <a:buNone/>
            </a:pPr>
            <a:r>
              <a:rPr lang="en-US" sz="3200" dirty="0" smtClean="0"/>
              <a:t>Gloria Miele, PhD – </a:t>
            </a:r>
            <a:r>
              <a:rPr lang="en-US" sz="3200" dirty="0" smtClean="0">
                <a:hlinkClick r:id="rId4"/>
              </a:rPr>
              <a:t>Gmiele@mednet.ucla.edu</a:t>
            </a:r>
            <a:r>
              <a:rPr lang="en-US" sz="3200" dirty="0" smtClean="0"/>
              <a:t>  </a:t>
            </a:r>
          </a:p>
        </p:txBody>
      </p:sp>
    </p:spTree>
    <p:extLst>
      <p:ext uri="{BB962C8B-B14F-4D97-AF65-F5344CB8AC3E}">
        <p14:creationId xmlns:p14="http://schemas.microsoft.com/office/powerpoint/2010/main" val="262616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344" y="303748"/>
            <a:ext cx="6338483" cy="1325563"/>
          </a:xfrm>
        </p:spPr>
        <p:txBody>
          <a:bodyPr/>
          <a:lstStyle/>
          <a:p>
            <a:r>
              <a:rPr lang="en-US" sz="4800" dirty="0" smtClean="0">
                <a:latin typeface="Cambria" panose="02040503050406030204" pitchFamily="18" charset="0"/>
              </a:rPr>
              <a:t>Disclosures</a:t>
            </a:r>
            <a:endParaRPr lang="en-US" sz="4800" dirty="0">
              <a:latin typeface="Cambria" panose="02040503050406030204" pitchFamily="18" charset="0"/>
            </a:endParaRPr>
          </a:p>
        </p:txBody>
      </p:sp>
      <p:sp>
        <p:nvSpPr>
          <p:cNvPr id="3" name="TextBox 2"/>
          <p:cNvSpPr txBox="1"/>
          <p:nvPr/>
        </p:nvSpPr>
        <p:spPr>
          <a:xfrm>
            <a:off x="1187116" y="2294021"/>
            <a:ext cx="8595711" cy="1384995"/>
          </a:xfrm>
          <a:prstGeom prst="rect">
            <a:avLst/>
          </a:prstGeom>
          <a:noFill/>
        </p:spPr>
        <p:txBody>
          <a:bodyPr wrap="square" rtlCol="0">
            <a:spAutoFit/>
          </a:bodyPr>
          <a:lstStyle/>
          <a:p>
            <a:r>
              <a:rPr lang="en-US" sz="2800" dirty="0"/>
              <a:t>The speakers do not have relevant financial relationships with commercial interests.  </a:t>
            </a:r>
          </a:p>
          <a:p>
            <a:endParaRPr lang="en-US" sz="2800" dirty="0"/>
          </a:p>
        </p:txBody>
      </p:sp>
    </p:spTree>
    <p:extLst>
      <p:ext uri="{BB962C8B-B14F-4D97-AF65-F5344CB8AC3E}">
        <p14:creationId xmlns:p14="http://schemas.microsoft.com/office/powerpoint/2010/main" val="410636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817" y="288702"/>
            <a:ext cx="6764055" cy="1325563"/>
          </a:xfrm>
        </p:spPr>
        <p:txBody>
          <a:bodyPr/>
          <a:lstStyle/>
          <a:p>
            <a:pPr algn="ctr"/>
            <a:r>
              <a:rPr lang="en-US" sz="4800" dirty="0" smtClean="0">
                <a:latin typeface="Cambria" panose="02040503050406030204" pitchFamily="18" charset="0"/>
                <a:cs typeface="Calibri" panose="020F0502020204030204" pitchFamily="34" charset="0"/>
              </a:rPr>
              <a:t>Objectives</a:t>
            </a:r>
            <a:endParaRPr lang="en-US" sz="4800" dirty="0">
              <a:latin typeface="Cambria" panose="02040503050406030204" pitchFamily="18" charset="0"/>
              <a:cs typeface="Calibri" panose="020F0502020204030204" pitchFamily="34" charset="0"/>
            </a:endParaRPr>
          </a:p>
        </p:txBody>
      </p:sp>
      <p:sp>
        <p:nvSpPr>
          <p:cNvPr id="6" name="Content Placeholder 2"/>
          <p:cNvSpPr txBox="1">
            <a:spLocks/>
          </p:cNvSpPr>
          <p:nvPr/>
        </p:nvSpPr>
        <p:spPr>
          <a:xfrm>
            <a:off x="401054" y="1491917"/>
            <a:ext cx="10033128" cy="4858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dirty="0" smtClean="0"/>
              <a:t>By the end of this ECHO, providers and primary care teams will be able to:</a:t>
            </a:r>
          </a:p>
          <a:p>
            <a:pPr lvl="0"/>
            <a:r>
              <a:rPr lang="en-US" dirty="0" smtClean="0"/>
              <a:t>Indicate </a:t>
            </a:r>
            <a:r>
              <a:rPr lang="en-US" dirty="0"/>
              <a:t>three (3) factors to consider when treating pain in patients with SUD.</a:t>
            </a:r>
          </a:p>
          <a:p>
            <a:pPr lvl="0"/>
            <a:r>
              <a:rPr lang="en-US" dirty="0"/>
              <a:t>Identify two (2) approaches to treating acute pain in patients on medication-assisted treatment (MAT).</a:t>
            </a:r>
          </a:p>
          <a:p>
            <a:pPr lvl="0"/>
            <a:r>
              <a:rPr lang="en-US" dirty="0"/>
              <a:t>Specify three (3) non-opioid therapies for chronic pain</a:t>
            </a:r>
            <a:r>
              <a:rPr lang="en-US" dirty="0" smtClean="0"/>
              <a:t>.</a:t>
            </a:r>
          </a:p>
          <a:p>
            <a:r>
              <a:rPr lang="en-US" dirty="0"/>
              <a:t>Summarize two (2) lessons learned from case discussion.</a:t>
            </a:r>
          </a:p>
          <a:p>
            <a:pPr marL="0" lvl="0" indent="0">
              <a:buNone/>
            </a:pPr>
            <a:endParaRPr lang="en-US" dirty="0"/>
          </a:p>
        </p:txBody>
      </p:sp>
    </p:spTree>
    <p:extLst>
      <p:ext uri="{BB962C8B-B14F-4D97-AF65-F5344CB8AC3E}">
        <p14:creationId xmlns:p14="http://schemas.microsoft.com/office/powerpoint/2010/main" val="11900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51353" y="2921695"/>
            <a:ext cx="8229600" cy="33198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Less pain tolerance when opioid dependent</a:t>
            </a:r>
          </a:p>
          <a:p>
            <a:pPr marL="342900" marR="0" lvl="0" indent="-342900" algn="l" defTabSz="4572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Less pain tolerance on agonist maintenance.</a:t>
            </a:r>
          </a:p>
          <a:p>
            <a:pPr marL="342900" marR="0" lvl="0" indent="-342900" algn="l" defTabSz="4572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Less pain tolerance in women on methadone maintenance after cesarean delivery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3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TextBox 1"/>
          <p:cNvSpPr txBox="1"/>
          <p:nvPr/>
        </p:nvSpPr>
        <p:spPr>
          <a:xfrm>
            <a:off x="4885150" y="6241537"/>
            <a:ext cx="5386192" cy="338554"/>
          </a:xfrm>
          <a:prstGeom prst="rect">
            <a:avLst/>
          </a:prstGeom>
          <a:noFill/>
        </p:spPr>
        <p:txBody>
          <a:bodyPr wrap="square" rtlCol="0">
            <a:spAutoFit/>
          </a:bodyPr>
          <a:lstStyle/>
          <a:p>
            <a:pPr lvl="0" defTabSz="457200">
              <a:spcBef>
                <a:spcPct val="20000"/>
              </a:spcBef>
              <a:defRPr/>
            </a:pPr>
            <a:r>
              <a:rPr lang="en-US" sz="1400" dirty="0">
                <a:solidFill>
                  <a:sysClr val="windowText" lastClr="000000"/>
                </a:solidFill>
              </a:rPr>
              <a:t>M</a:t>
            </a:r>
            <a:r>
              <a:rPr lang="en-US" sz="1600" dirty="0">
                <a:solidFill>
                  <a:sysClr val="windowText" lastClr="000000"/>
                </a:solidFill>
                <a:latin typeface="Cambria" panose="02040503050406030204" pitchFamily="18" charset="0"/>
              </a:rPr>
              <a:t>artin J (1965), Compton P (2000), Meyer M (2007) </a:t>
            </a:r>
          </a:p>
        </p:txBody>
      </p:sp>
      <p:sp>
        <p:nvSpPr>
          <p:cNvPr id="7" name="Title 6"/>
          <p:cNvSpPr>
            <a:spLocks noGrp="1"/>
          </p:cNvSpPr>
          <p:nvPr>
            <p:ph type="title"/>
          </p:nvPr>
        </p:nvSpPr>
        <p:spPr>
          <a:xfrm>
            <a:off x="1902912" y="706107"/>
            <a:ext cx="7879915" cy="1877034"/>
          </a:xfrm>
        </p:spPr>
        <p:txBody>
          <a:bodyPr/>
          <a:lstStyle/>
          <a:p>
            <a:r>
              <a:rPr lang="en-US" dirty="0">
                <a:solidFill>
                  <a:sysClr val="windowText" lastClr="000000"/>
                </a:solidFill>
                <a:latin typeface="Cambria" panose="02040503050406030204" pitchFamily="18" charset="0"/>
              </a:rPr>
              <a:t>Altered Pain Experience Opioid Dependent Patients</a:t>
            </a:r>
            <a:br>
              <a:rPr lang="en-US" dirty="0">
                <a:solidFill>
                  <a:sysClr val="windowText" lastClr="000000"/>
                </a:solidFill>
                <a:latin typeface="Cambria" panose="02040503050406030204" pitchFamily="18" charset="0"/>
              </a:rPr>
            </a:br>
            <a:endParaRPr lang="en-US" dirty="0"/>
          </a:p>
        </p:txBody>
      </p:sp>
    </p:spTree>
    <p:extLst>
      <p:ext uri="{BB962C8B-B14F-4D97-AF65-F5344CB8AC3E}">
        <p14:creationId xmlns:p14="http://schemas.microsoft.com/office/powerpoint/2010/main" val="217488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15438" y="426099"/>
            <a:ext cx="9044837" cy="1325563"/>
          </a:xfrm>
        </p:spPr>
        <p:txBody>
          <a:bodyPr/>
          <a:lstStyle/>
          <a:p>
            <a:r>
              <a:rPr lang="en-US" dirty="0">
                <a:solidFill>
                  <a:sysClr val="windowText" lastClr="000000"/>
                </a:solidFill>
                <a:latin typeface="Cambria" panose="02040503050406030204" pitchFamily="18" charset="0"/>
              </a:rPr>
              <a:t>Pain Treatment in Patients with SUD</a:t>
            </a:r>
            <a:br>
              <a:rPr lang="en-US" dirty="0">
                <a:solidFill>
                  <a:sysClr val="windowText" lastClr="000000"/>
                </a:solidFill>
                <a:latin typeface="Cambria" panose="02040503050406030204" pitchFamily="18" charset="0"/>
              </a:rPr>
            </a:br>
            <a:endParaRPr lang="en-US" dirty="0"/>
          </a:p>
        </p:txBody>
      </p:sp>
      <p:sp>
        <p:nvSpPr>
          <p:cNvPr id="5" name="Rectangle 4"/>
          <p:cNvSpPr txBox="1">
            <a:spLocks noChangeArrowheads="1"/>
          </p:cNvSpPr>
          <p:nvPr/>
        </p:nvSpPr>
        <p:spPr>
          <a:xfrm>
            <a:off x="405114" y="1751662"/>
            <a:ext cx="9465395" cy="4599034"/>
          </a:xfrm>
          <a:prstGeom prst="rect">
            <a:avLst/>
          </a:prstGeom>
        </p:spPr>
        <p:txBody>
          <a:bodyPr vert="horz" lIns="90487" tIns="44450" rIns="90487" bIns="4445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Explain potential for relapse</a:t>
            </a:r>
          </a:p>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Explain the rationale for the medication management to patient and supports</a:t>
            </a:r>
          </a:p>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Establish a treatment plan with the patient</a:t>
            </a:r>
          </a:p>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Encourage family/support system involvement</a:t>
            </a:r>
          </a:p>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Frequent follow-ups</a:t>
            </a:r>
          </a:p>
          <a:p>
            <a:pPr marL="342900" marR="0" lvl="0" indent="-342900" algn="l" defTabSz="1828800" rtl="0" eaLnBrk="1" fontAlgn="auto" latinLnBrk="0" hangingPunct="1">
              <a:lnSpc>
                <a:spcPct val="100000"/>
              </a:lnSpc>
              <a:spcBef>
                <a:spcPts val="600"/>
              </a:spcBef>
              <a:spcAft>
                <a:spcPts val="120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rPr>
              <a:t>Consultations and </a:t>
            </a:r>
            <a:r>
              <a:rPr kumimoji="0" lang="en-US" b="1" i="0" u="none" strike="noStrike" kern="1200" cap="none" spc="0" normalizeH="0" baseline="0" noProof="0" dirty="0">
                <a:ln>
                  <a:noFill/>
                </a:ln>
                <a:solidFill>
                  <a:sysClr val="windowText" lastClr="000000"/>
                </a:solidFill>
                <a:effectLst/>
                <a:uLnTx/>
                <a:uFillTx/>
              </a:rPr>
              <a:t>multidisciplinary</a:t>
            </a:r>
            <a:r>
              <a:rPr kumimoji="0" lang="en-US" b="0" i="0" u="none" strike="noStrike" kern="1200" cap="none" spc="0" normalizeH="0" baseline="0" noProof="0" dirty="0">
                <a:ln>
                  <a:noFill/>
                </a:ln>
                <a:solidFill>
                  <a:sysClr val="windowText" lastClr="000000"/>
                </a:solidFill>
                <a:effectLst/>
                <a:uLnTx/>
                <a:uFillTx/>
              </a:rPr>
              <a:t> approach</a:t>
            </a:r>
          </a:p>
        </p:txBody>
      </p:sp>
    </p:spTree>
    <p:extLst>
      <p:ext uri="{BB962C8B-B14F-4D97-AF65-F5344CB8AC3E}">
        <p14:creationId xmlns:p14="http://schemas.microsoft.com/office/powerpoint/2010/main" val="171379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4694" y="387503"/>
            <a:ext cx="6927937" cy="1325563"/>
          </a:xfrm>
        </p:spPr>
        <p:txBody>
          <a:bodyPr/>
          <a:lstStyle/>
          <a:p>
            <a:r>
              <a:rPr lang="en-US" dirty="0">
                <a:solidFill>
                  <a:sysClr val="windowText" lastClr="000000"/>
                </a:solidFill>
                <a:latin typeface="Cambria" panose="02040503050406030204" pitchFamily="18" charset="0"/>
              </a:rPr>
              <a:t>Cycle of Uncontrolled Pain</a:t>
            </a:r>
            <a:br>
              <a:rPr lang="en-US" dirty="0">
                <a:solidFill>
                  <a:sysClr val="windowText" lastClr="000000"/>
                </a:solidFill>
                <a:latin typeface="Cambria" panose="02040503050406030204" pitchFamily="18" charset="0"/>
              </a:rPr>
            </a:br>
            <a:endParaRPr lang="en-US" dirty="0"/>
          </a:p>
        </p:txBody>
      </p:sp>
      <p:grpSp>
        <p:nvGrpSpPr>
          <p:cNvPr id="6" name="Group 5" descr="cycle showing: avoidance behvaiors, decreased mobility, altered funtional status, diminished self-efficacy, social limitations and pain in a continuous loop"/>
          <p:cNvGrpSpPr/>
          <p:nvPr/>
        </p:nvGrpSpPr>
        <p:grpSpPr>
          <a:xfrm>
            <a:off x="2601651" y="1605894"/>
            <a:ext cx="5965699" cy="5031723"/>
            <a:chOff x="1764373" y="895822"/>
            <a:chExt cx="5372839" cy="5031723"/>
          </a:xfrm>
        </p:grpSpPr>
        <p:sp>
          <p:nvSpPr>
            <p:cNvPr id="7" name="Oval 4"/>
            <p:cNvSpPr>
              <a:spLocks noChangeArrowheads="1"/>
            </p:cNvSpPr>
            <p:nvPr/>
          </p:nvSpPr>
          <p:spPr bwMode="auto">
            <a:xfrm>
              <a:off x="1764373" y="1595226"/>
              <a:ext cx="1681698" cy="1596171"/>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Pain</a:t>
              </a:r>
            </a:p>
          </p:txBody>
        </p:sp>
        <p:sp>
          <p:nvSpPr>
            <p:cNvPr id="8" name="Oval 5"/>
            <p:cNvSpPr>
              <a:spLocks noChangeArrowheads="1"/>
            </p:cNvSpPr>
            <p:nvPr/>
          </p:nvSpPr>
          <p:spPr bwMode="auto">
            <a:xfrm>
              <a:off x="5339617" y="3433349"/>
              <a:ext cx="1797595" cy="1655668"/>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Altered </a:t>
              </a:r>
            </a:p>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Functional</a:t>
              </a:r>
            </a:p>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Status</a:t>
              </a:r>
            </a:p>
          </p:txBody>
        </p:sp>
        <p:sp>
          <p:nvSpPr>
            <p:cNvPr id="9" name="Oval 6"/>
            <p:cNvSpPr>
              <a:spLocks noChangeArrowheads="1"/>
            </p:cNvSpPr>
            <p:nvPr/>
          </p:nvSpPr>
          <p:spPr bwMode="auto">
            <a:xfrm>
              <a:off x="5247089" y="1626153"/>
              <a:ext cx="1696809" cy="1646173"/>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Decreased </a:t>
              </a:r>
            </a:p>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Mobility</a:t>
              </a:r>
            </a:p>
          </p:txBody>
        </p:sp>
        <p:sp>
          <p:nvSpPr>
            <p:cNvPr id="10" name="Oval 7"/>
            <p:cNvSpPr>
              <a:spLocks noChangeArrowheads="1"/>
            </p:cNvSpPr>
            <p:nvPr/>
          </p:nvSpPr>
          <p:spPr bwMode="auto">
            <a:xfrm>
              <a:off x="3494236" y="895822"/>
              <a:ext cx="1707260" cy="1670420"/>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Avoidance</a:t>
              </a:r>
            </a:p>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Behaviors</a:t>
              </a:r>
            </a:p>
          </p:txBody>
        </p:sp>
        <p:sp>
          <p:nvSpPr>
            <p:cNvPr id="11" name="Oval 8"/>
            <p:cNvSpPr>
              <a:spLocks noChangeArrowheads="1"/>
            </p:cNvSpPr>
            <p:nvPr/>
          </p:nvSpPr>
          <p:spPr bwMode="auto">
            <a:xfrm>
              <a:off x="1807670" y="3273343"/>
              <a:ext cx="1772228" cy="1815674"/>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Social </a:t>
              </a:r>
            </a:p>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Limitations</a:t>
              </a:r>
            </a:p>
          </p:txBody>
        </p:sp>
        <p:sp>
          <p:nvSpPr>
            <p:cNvPr id="12" name="Line 10"/>
            <p:cNvSpPr>
              <a:spLocks noChangeShapeType="1"/>
            </p:cNvSpPr>
            <p:nvPr/>
          </p:nvSpPr>
          <p:spPr bwMode="auto">
            <a:xfrm>
              <a:off x="5201496" y="1653495"/>
              <a:ext cx="503409" cy="289588"/>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13" name="Line 11"/>
            <p:cNvSpPr>
              <a:spLocks noChangeShapeType="1"/>
            </p:cNvSpPr>
            <p:nvPr/>
          </p:nvSpPr>
          <p:spPr bwMode="auto">
            <a:xfrm flipH="1">
              <a:off x="6079307" y="3272326"/>
              <a:ext cx="0" cy="426764"/>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15" name="Line 13"/>
            <p:cNvSpPr>
              <a:spLocks noChangeShapeType="1"/>
            </p:cNvSpPr>
            <p:nvPr/>
          </p:nvSpPr>
          <p:spPr bwMode="auto">
            <a:xfrm flipV="1">
              <a:off x="2591289" y="2985105"/>
              <a:ext cx="22563" cy="360560"/>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16" name="Oval 14"/>
            <p:cNvSpPr>
              <a:spLocks noChangeArrowheads="1"/>
            </p:cNvSpPr>
            <p:nvPr/>
          </p:nvSpPr>
          <p:spPr bwMode="auto">
            <a:xfrm>
              <a:off x="3516634" y="4225183"/>
              <a:ext cx="1730455" cy="1702362"/>
            </a:xfrm>
            <a:prstGeom prst="ellipse">
              <a:avLst/>
            </a:prstGeom>
            <a:solidFill>
              <a:srgbClr val="C05131"/>
            </a:solidFill>
            <a:ln w="38100">
              <a:solidFill>
                <a:srgbClr val="FFC600"/>
              </a:solidFill>
              <a:round/>
              <a:headEnd/>
              <a:tailEnd/>
            </a:ln>
          </p:spPr>
          <p:txBody>
            <a:bodyPr wrap="none" lIns="92075" tIns="46038" rIns="92075" bIns="46038" anchor="ctr"/>
            <a:lstStyle/>
            <a:p>
              <a:pPr marL="0" marR="0" lvl="0" indent="0" algn="ctr" defTabSz="45720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Diminished </a:t>
              </a:r>
            </a:p>
            <a:p>
              <a:pPr marL="0" marR="0" lvl="0" indent="0" algn="ctr" defTabSz="457200" eaLnBrk="0" fontAlgn="base" latinLnBrk="0" hangingPunct="0">
                <a:lnSpc>
                  <a:spcPct val="7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Self-</a:t>
              </a:r>
            </a:p>
            <a:p>
              <a:pPr marL="0" marR="0" lvl="0" indent="0" algn="ctr" defTabSz="457200" eaLnBrk="0" fontAlgn="base" latinLnBrk="0" hangingPunct="0">
                <a:lnSpc>
                  <a:spcPct val="7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cs typeface="Arial" charset="0"/>
                </a:rPr>
                <a:t>Efficacy</a:t>
              </a:r>
            </a:p>
          </p:txBody>
        </p:sp>
        <p:sp>
          <p:nvSpPr>
            <p:cNvPr id="17" name="Line 15"/>
            <p:cNvSpPr>
              <a:spLocks noChangeShapeType="1"/>
            </p:cNvSpPr>
            <p:nvPr/>
          </p:nvSpPr>
          <p:spPr bwMode="auto">
            <a:xfrm flipH="1" flipV="1">
              <a:off x="3109596" y="4734414"/>
              <a:ext cx="384640" cy="203153"/>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18" name="Line 10"/>
            <p:cNvSpPr>
              <a:spLocks noChangeShapeType="1"/>
            </p:cNvSpPr>
            <p:nvPr/>
          </p:nvSpPr>
          <p:spPr bwMode="auto">
            <a:xfrm flipV="1">
              <a:off x="3262530" y="1809733"/>
              <a:ext cx="445294" cy="133350"/>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14" name="Line 12"/>
            <p:cNvSpPr>
              <a:spLocks noChangeShapeType="1"/>
            </p:cNvSpPr>
            <p:nvPr/>
          </p:nvSpPr>
          <p:spPr bwMode="auto">
            <a:xfrm flipH="1">
              <a:off x="5105659" y="4835990"/>
              <a:ext cx="467916" cy="190500"/>
            </a:xfrm>
            <a:prstGeom prst="line">
              <a:avLst/>
            </a:prstGeom>
            <a:noFill/>
            <a:ln w="38100">
              <a:solidFill>
                <a:srgbClr val="FFC600"/>
              </a:solidFill>
              <a:round/>
              <a:headEnd type="none" w="sm" len="sm"/>
              <a:tailEnd type="stealth" w="med" len="me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grpSp>
    </p:spTree>
    <p:extLst>
      <p:ext uri="{BB962C8B-B14F-4D97-AF65-F5344CB8AC3E}">
        <p14:creationId xmlns:p14="http://schemas.microsoft.com/office/powerpoint/2010/main" val="142031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948" y="327547"/>
            <a:ext cx="6852781" cy="1325563"/>
          </a:xfrm>
        </p:spPr>
        <p:txBody>
          <a:bodyPr/>
          <a:lstStyle/>
          <a:p>
            <a:r>
              <a:rPr lang="en-US" dirty="0">
                <a:solidFill>
                  <a:sysClr val="windowText" lastClr="000000"/>
                </a:solidFill>
                <a:latin typeface="Cambria" panose="02040503050406030204" pitchFamily="18" charset="0"/>
              </a:rPr>
              <a:t>Perceived Pain as Suffering</a:t>
            </a:r>
            <a:br>
              <a:rPr lang="en-US" dirty="0">
                <a:solidFill>
                  <a:sysClr val="windowText" lastClr="000000"/>
                </a:solidFill>
                <a:latin typeface="Cambria" panose="02040503050406030204" pitchFamily="18" charset="0"/>
              </a:rPr>
            </a:br>
            <a:endParaRPr lang="en-US" dirty="0"/>
          </a:p>
        </p:txBody>
      </p:sp>
      <p:sp>
        <p:nvSpPr>
          <p:cNvPr id="5" name="Content Placeholder 2"/>
          <p:cNvSpPr txBox="1">
            <a:spLocks/>
          </p:cNvSpPr>
          <p:nvPr/>
        </p:nvSpPr>
        <p:spPr>
          <a:xfrm>
            <a:off x="652826" y="1531712"/>
            <a:ext cx="7274062" cy="44776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1200"/>
              </a:spcAft>
              <a:buClrTx/>
              <a:buSzTx/>
              <a:buNone/>
              <a:tabLst/>
              <a:defRPr/>
            </a:pPr>
            <a:r>
              <a:rPr kumimoji="0" lang="en-US" sz="3600" b="0" i="0" u="none" strike="noStrike" kern="1200" cap="none" spc="0" normalizeH="0" baseline="0" noProof="0" dirty="0">
                <a:ln>
                  <a:noFill/>
                </a:ln>
                <a:solidFill>
                  <a:sysClr val="windowText" lastClr="000000"/>
                </a:solidFill>
                <a:effectLst/>
                <a:uLnTx/>
                <a:uFillTx/>
              </a:rPr>
              <a:t>At risk patients</a:t>
            </a:r>
          </a:p>
          <a:p>
            <a:pPr marL="742950" marR="0" lvl="1" indent="-285750" algn="l" defTabSz="457200" rtl="0" eaLnBrk="1" fontAlgn="auto" latinLnBrk="0" hangingPunct="1">
              <a:lnSpc>
                <a:spcPct val="100000"/>
              </a:lnSpc>
              <a:spcBef>
                <a:spcPts val="600"/>
              </a:spcBef>
              <a:spcAft>
                <a:spcPts val="120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Past history of substance use disorder</a:t>
            </a:r>
          </a:p>
          <a:p>
            <a:pPr marL="742950" marR="0" lvl="1" indent="-285750" algn="l" defTabSz="457200" rtl="0" eaLnBrk="1" fontAlgn="auto" latinLnBrk="0" hangingPunct="1">
              <a:lnSpc>
                <a:spcPct val="100000"/>
              </a:lnSpc>
              <a:spcBef>
                <a:spcPts val="600"/>
              </a:spcBef>
              <a:spcAft>
                <a:spcPts val="120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Emotionally traumatized </a:t>
            </a:r>
          </a:p>
          <a:p>
            <a:pPr marL="742950" marR="0" lvl="1" indent="-285750" algn="l" defTabSz="457200" rtl="0" eaLnBrk="1" fontAlgn="auto" latinLnBrk="0" hangingPunct="1">
              <a:lnSpc>
                <a:spcPct val="100000"/>
              </a:lnSpc>
              <a:spcBef>
                <a:spcPts val="600"/>
              </a:spcBef>
              <a:spcAft>
                <a:spcPts val="120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Dysfunctional / alcoholic family</a:t>
            </a:r>
          </a:p>
          <a:p>
            <a:pPr marL="742950" marR="0" lvl="1" indent="-285750" algn="l" defTabSz="457200" rtl="0" eaLnBrk="1" fontAlgn="auto" latinLnBrk="0" hangingPunct="1">
              <a:lnSpc>
                <a:spcPct val="100000"/>
              </a:lnSpc>
              <a:spcBef>
                <a:spcPts val="600"/>
              </a:spcBef>
              <a:spcAft>
                <a:spcPts val="120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Lacks effective coping skills</a:t>
            </a:r>
          </a:p>
          <a:p>
            <a:pPr marL="742950" marR="0" lvl="1" indent="-285750" algn="l" defTabSz="457200" rtl="0" eaLnBrk="1" fontAlgn="auto" latinLnBrk="0" hangingPunct="1">
              <a:lnSpc>
                <a:spcPct val="100000"/>
              </a:lnSpc>
              <a:spcBef>
                <a:spcPts val="600"/>
              </a:spcBef>
              <a:spcAft>
                <a:spcPts val="120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Dependent traits</a:t>
            </a:r>
          </a:p>
          <a:p>
            <a:pPr marL="742950" marR="0" lvl="1" indent="-285750" algn="l" defTabSz="4572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3"/>
          <p:cNvSpPr txBox="1">
            <a:spLocks noChangeArrowheads="1"/>
          </p:cNvSpPr>
          <p:nvPr/>
        </p:nvSpPr>
        <p:spPr bwMode="auto">
          <a:xfrm>
            <a:off x="6631488" y="6297196"/>
            <a:ext cx="2590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charset="0"/>
                <a:ea typeface="ＭＳ Ｐゴシック" charset="0"/>
                <a:cs typeface="Arial" charset="0"/>
              </a:defRPr>
            </a:lvl1pPr>
            <a:lvl2pPr marL="742950" indent="-285750" eaLnBrk="0" hangingPunct="0">
              <a:defRPr sz="2800">
                <a:solidFill>
                  <a:schemeClr val="tx1"/>
                </a:solidFill>
                <a:latin typeface="Garamond" charset="0"/>
                <a:ea typeface="Arial" charset="0"/>
                <a:cs typeface="Arial" charset="0"/>
              </a:defRPr>
            </a:lvl2pPr>
            <a:lvl3pPr marL="1143000" indent="-228600" eaLnBrk="0" hangingPunct="0">
              <a:defRPr sz="2800">
                <a:solidFill>
                  <a:schemeClr val="tx1"/>
                </a:solidFill>
                <a:latin typeface="Garamond" charset="0"/>
                <a:ea typeface="Arial" charset="0"/>
                <a:cs typeface="Arial" charset="0"/>
              </a:defRPr>
            </a:lvl3pPr>
            <a:lvl4pPr marL="1600200" indent="-228600" eaLnBrk="0" hangingPunct="0">
              <a:defRPr sz="2800">
                <a:solidFill>
                  <a:schemeClr val="tx1"/>
                </a:solidFill>
                <a:latin typeface="Garamond" charset="0"/>
                <a:ea typeface="Arial" charset="0"/>
                <a:cs typeface="Arial" charset="0"/>
              </a:defRPr>
            </a:lvl4pPr>
            <a:lvl5pPr marL="2057400" indent="-228600" eaLnBrk="0" hangingPunct="0">
              <a:defRPr sz="2800">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sz="2800">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sz="2800">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sz="2800">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sz="2800">
                <a:solidFill>
                  <a:schemeClr val="tx1"/>
                </a:solidFill>
                <a:latin typeface="Garamond" charset="0"/>
                <a:ea typeface="Arial" charset="0"/>
                <a:cs typeface="Arial"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Paul </a:t>
            </a:r>
            <a:r>
              <a:rPr kumimoji="0" lang="en-US" sz="1600" b="0" i="0" u="none" strike="noStrike" kern="0" cap="none" spc="0" normalizeH="0" baseline="0" noProof="0" dirty="0" err="1">
                <a:ln>
                  <a:noFill/>
                </a:ln>
                <a:solidFill>
                  <a:prstClr val="black"/>
                </a:solidFill>
                <a:effectLst/>
                <a:uLnTx/>
                <a:uFillTx/>
                <a:latin typeface="Cambria" panose="02040503050406030204" pitchFamily="18" charset="0"/>
              </a:rPr>
              <a:t>Farnum</a:t>
            </a:r>
            <a:r>
              <a:rPr kumimoji="0" lang="en-US" sz="1600" b="0" i="0" u="none" strike="noStrike" kern="0" cap="none" spc="0" normalizeH="0" baseline="0" noProof="0" dirty="0">
                <a:ln>
                  <a:noFill/>
                </a:ln>
                <a:solidFill>
                  <a:prstClr val="black"/>
                </a:solidFill>
                <a:effectLst/>
                <a:uLnTx/>
                <a:uFillTx/>
                <a:latin typeface="Cambria" panose="02040503050406030204" pitchFamily="18" charset="0"/>
              </a:rPr>
              <a:t>, MD   PHP, BC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12" descr="venn diagram sowing cultural background, environmental stressors, genetics, functional disability, physical injury, social disability, cognitive dysfunction, depression &amp; anxiety, and addiction">
            <a:extLst>
              <a:ext uri="{FF2B5EF4-FFF2-40B4-BE49-F238E27FC236}">
                <a16:creationId xmlns:a16="http://schemas.microsoft.com/office/drawing/2014/main" id="{0E73CEE3-5CE5-45FD-A34F-4EA6C389E499}"/>
              </a:ext>
            </a:extLst>
          </p:cNvPr>
          <p:cNvSpPr>
            <a:spLocks noChangeArrowheads="1"/>
          </p:cNvSpPr>
          <p:nvPr/>
        </p:nvSpPr>
        <p:spPr bwMode="invGray">
          <a:xfrm>
            <a:off x="5687196" y="2068513"/>
            <a:ext cx="4267200" cy="4038600"/>
          </a:xfrm>
          <a:prstGeom prst="ellipse">
            <a:avLst/>
          </a:prstGeom>
          <a:solidFill>
            <a:srgbClr val="969696">
              <a:alpha val="74901"/>
            </a:srgbClr>
          </a:solidFill>
          <a:ln w="28575">
            <a:solidFill>
              <a:schemeClr val="bg1"/>
            </a:solidFill>
            <a:round/>
            <a:headEnd type="none" w="sm" len="sm"/>
            <a:tailEnd type="none" w="sm" len="sm"/>
          </a:ln>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defRPr/>
            </a:pPr>
            <a:endParaRPr lang="en-US" altLang="en-US" sz="1800">
              <a:solidFill>
                <a:srgbClr val="000000"/>
              </a:solidFill>
            </a:endParaRPr>
          </a:p>
        </p:txBody>
      </p:sp>
      <p:sp>
        <p:nvSpPr>
          <p:cNvPr id="31747" name="Oval 19">
            <a:extLst>
              <a:ext uri="{FF2B5EF4-FFF2-40B4-BE49-F238E27FC236}">
                <a16:creationId xmlns:a16="http://schemas.microsoft.com/office/drawing/2014/main" id="{298CEBEE-5A1A-4AA4-9542-1D53F32BD977}"/>
              </a:ext>
            </a:extLst>
          </p:cNvPr>
          <p:cNvSpPr>
            <a:spLocks noChangeArrowheads="1"/>
          </p:cNvSpPr>
          <p:nvPr/>
        </p:nvSpPr>
        <p:spPr bwMode="invGray">
          <a:xfrm>
            <a:off x="8009708" y="4264025"/>
            <a:ext cx="1524000" cy="1371600"/>
          </a:xfrm>
          <a:prstGeom prst="ellipse">
            <a:avLst/>
          </a:prstGeom>
          <a:solidFill>
            <a:srgbClr val="FF0000">
              <a:alpha val="79999"/>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1400" b="1">
                <a:solidFill>
                  <a:srgbClr val="000000"/>
                </a:solidFill>
                <a:latin typeface="Arial Narrow" panose="020B0606020202030204" pitchFamily="34" charset="0"/>
              </a:rPr>
              <a:t>Addiction</a:t>
            </a:r>
          </a:p>
        </p:txBody>
      </p:sp>
      <p:sp>
        <p:nvSpPr>
          <p:cNvPr id="45060" name="Title 1">
            <a:extLst>
              <a:ext uri="{FF2B5EF4-FFF2-40B4-BE49-F238E27FC236}">
                <a16:creationId xmlns:a16="http://schemas.microsoft.com/office/drawing/2014/main" id="{BC50EEC0-92BF-4E66-B375-0C876CDCCEB3}"/>
              </a:ext>
            </a:extLst>
          </p:cNvPr>
          <p:cNvSpPr>
            <a:spLocks noGrp="1"/>
          </p:cNvSpPr>
          <p:nvPr>
            <p:ph type="ctrTitle" idx="4294967295"/>
          </p:nvPr>
        </p:nvSpPr>
        <p:spPr>
          <a:xfrm>
            <a:off x="2360023" y="-19050"/>
            <a:ext cx="9144000" cy="1009650"/>
          </a:xfrm>
          <a:solidFill>
            <a:srgbClr val="003366"/>
          </a:solidFill>
          <a:extLst>
            <a:ext uri="{909E8E84-426E-40dd-AFC4-6F175D3DCCD1}"/>
            <a:ext uri="{91240B29-F687-4f45-9708-019B960494DF}"/>
            <a:ext uri="{AF507438-7753-43e0-B8FC-AC1667EBCBE1}"/>
            <a:ext uri="{FAA26D3D-D897-4be2-8F04-BA451C77F1D7}"/>
          </a:extLst>
        </p:spPr>
        <p:txBody>
          <a:bodyPr lIns="0" tIns="0" rIns="0" bIns="0" anchor="b"/>
          <a:lstStyle/>
          <a:p>
            <a:pPr>
              <a:defRPr/>
            </a:pPr>
            <a:r>
              <a:rPr lang="en-US" sz="4800" b="1" dirty="0">
                <a:latin typeface="Calibri" charset="0"/>
                <a:ea typeface="ＭＳ Ｐゴシック" charset="0"/>
              </a:rPr>
              <a:t>Chronic Pain Has Many Drivers</a:t>
            </a:r>
            <a:endParaRPr lang="en-US" sz="4800" dirty="0">
              <a:latin typeface="Calibri" charset="0"/>
              <a:ea typeface="ＭＳ Ｐゴシック" charset="0"/>
            </a:endParaRPr>
          </a:p>
        </p:txBody>
      </p:sp>
      <p:sp>
        <p:nvSpPr>
          <p:cNvPr id="31749" name="Text Box 4">
            <a:extLst>
              <a:ext uri="{FF2B5EF4-FFF2-40B4-BE49-F238E27FC236}">
                <a16:creationId xmlns:a16="http://schemas.microsoft.com/office/drawing/2014/main" id="{D07077A2-6249-4898-969A-021E80745AE9}"/>
              </a:ext>
            </a:extLst>
          </p:cNvPr>
          <p:cNvSpPr txBox="1">
            <a:spLocks noChangeArrowheads="1"/>
          </p:cNvSpPr>
          <p:nvPr/>
        </p:nvSpPr>
        <p:spPr bwMode="auto">
          <a:xfrm>
            <a:off x="479904" y="6419057"/>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ts val="600"/>
              </a:spcBef>
              <a:spcAft>
                <a:spcPct val="0"/>
              </a:spcAft>
              <a:buNone/>
              <a:defRPr/>
            </a:pPr>
            <a:r>
              <a:rPr lang="de-DE" altLang="en-US" sz="1800" dirty="0">
                <a:solidFill>
                  <a:srgbClr val="000000"/>
                </a:solidFill>
              </a:rPr>
              <a:t>Gatchel RJ. Am Psychol. 2004</a:t>
            </a:r>
          </a:p>
        </p:txBody>
      </p:sp>
      <p:sp>
        <p:nvSpPr>
          <p:cNvPr id="31750" name="Oval 2" descr="venn diagram sowing cultural background, environmental stressors, genetics, functional disability, physical injury, social disability, cognitive dysfunction, depression &amp; anxiety">
            <a:extLst>
              <a:ext uri="{FF2B5EF4-FFF2-40B4-BE49-F238E27FC236}">
                <a16:creationId xmlns:a16="http://schemas.microsoft.com/office/drawing/2014/main" id="{B0D773C2-7595-41C6-B243-FD11F2A31C84}"/>
              </a:ext>
            </a:extLst>
          </p:cNvPr>
          <p:cNvSpPr>
            <a:spLocks noChangeArrowheads="1"/>
          </p:cNvSpPr>
          <p:nvPr/>
        </p:nvSpPr>
        <p:spPr bwMode="invGray">
          <a:xfrm>
            <a:off x="996133" y="2046288"/>
            <a:ext cx="4267200" cy="4038600"/>
          </a:xfrm>
          <a:prstGeom prst="ellipse">
            <a:avLst/>
          </a:prstGeom>
          <a:solidFill>
            <a:srgbClr val="969696">
              <a:alpha val="74901"/>
            </a:srgbClr>
          </a:solidFill>
          <a:ln w="28575">
            <a:solidFill>
              <a:schemeClr val="bg1"/>
            </a:solidFill>
            <a:round/>
            <a:headEnd type="none" w="sm" len="sm"/>
            <a:tailEnd type="none" w="sm" len="sm"/>
          </a:ln>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defRPr/>
            </a:pPr>
            <a:endParaRPr lang="en-US" altLang="en-US" sz="1800">
              <a:solidFill>
                <a:srgbClr val="000000"/>
              </a:solidFill>
            </a:endParaRPr>
          </a:p>
        </p:txBody>
      </p:sp>
      <p:sp>
        <p:nvSpPr>
          <p:cNvPr id="31751" name="Oval 4">
            <a:extLst>
              <a:ext uri="{FF2B5EF4-FFF2-40B4-BE49-F238E27FC236}">
                <a16:creationId xmlns:a16="http://schemas.microsoft.com/office/drawing/2014/main" id="{176DC6C3-E7B3-4ABF-B5A5-AC1BDF763BD1}"/>
              </a:ext>
            </a:extLst>
          </p:cNvPr>
          <p:cNvSpPr>
            <a:spLocks noChangeArrowheads="1"/>
          </p:cNvSpPr>
          <p:nvPr/>
        </p:nvSpPr>
        <p:spPr bwMode="invGray">
          <a:xfrm>
            <a:off x="4117158" y="3175000"/>
            <a:ext cx="1041400" cy="979488"/>
          </a:xfrm>
          <a:prstGeom prst="ellipse">
            <a:avLst/>
          </a:prstGeom>
          <a:solidFill>
            <a:srgbClr val="FFCC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900">
                <a:solidFill>
                  <a:srgbClr val="000000"/>
                </a:solidFill>
                <a:latin typeface="Arial Narrow" panose="020B0606020202030204" pitchFamily="34" charset="0"/>
              </a:rPr>
              <a:t>Genetics</a:t>
            </a:r>
          </a:p>
        </p:txBody>
      </p:sp>
      <p:sp>
        <p:nvSpPr>
          <p:cNvPr id="31752" name="Oval 5">
            <a:extLst>
              <a:ext uri="{FF2B5EF4-FFF2-40B4-BE49-F238E27FC236}">
                <a16:creationId xmlns:a16="http://schemas.microsoft.com/office/drawing/2014/main" id="{8F4DC913-C260-41D1-ADC3-E6A2AD50D028}"/>
              </a:ext>
            </a:extLst>
          </p:cNvPr>
          <p:cNvSpPr>
            <a:spLocks noChangeArrowheads="1"/>
          </p:cNvSpPr>
          <p:nvPr/>
        </p:nvSpPr>
        <p:spPr bwMode="blackGray">
          <a:xfrm>
            <a:off x="2643958" y="4902200"/>
            <a:ext cx="1260475" cy="1111250"/>
          </a:xfrm>
          <a:prstGeom prst="ellipse">
            <a:avLst/>
          </a:prstGeom>
          <a:solidFill>
            <a:srgbClr val="CC00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800">
                <a:solidFill>
                  <a:srgbClr val="000000"/>
                </a:solidFill>
                <a:latin typeface="Arial Narrow" panose="020B0606020202030204" pitchFamily="34" charset="0"/>
              </a:rPr>
              <a:t>Depression</a:t>
            </a:r>
            <a:br>
              <a:rPr lang="en-US" altLang="en-US" sz="1800">
                <a:solidFill>
                  <a:srgbClr val="000000"/>
                </a:solidFill>
                <a:latin typeface="Arial Narrow" panose="020B0606020202030204" pitchFamily="34" charset="0"/>
              </a:rPr>
            </a:br>
            <a:r>
              <a:rPr lang="en-US" altLang="en-US" sz="1800">
                <a:solidFill>
                  <a:srgbClr val="000000"/>
                </a:solidFill>
                <a:latin typeface="Arial Narrow" panose="020B0606020202030204" pitchFamily="34" charset="0"/>
              </a:rPr>
              <a:t>&amp; Anxiety</a:t>
            </a:r>
          </a:p>
        </p:txBody>
      </p:sp>
      <p:sp>
        <p:nvSpPr>
          <p:cNvPr id="31753" name="Oval 6" descr="social disability">
            <a:extLst>
              <a:ext uri="{FF2B5EF4-FFF2-40B4-BE49-F238E27FC236}">
                <a16:creationId xmlns:a16="http://schemas.microsoft.com/office/drawing/2014/main" id="{F07899D0-D790-4C8B-ACFA-8C19694A4B93}"/>
              </a:ext>
            </a:extLst>
          </p:cNvPr>
          <p:cNvSpPr>
            <a:spLocks noChangeArrowheads="1"/>
          </p:cNvSpPr>
          <p:nvPr/>
        </p:nvSpPr>
        <p:spPr bwMode="invGray">
          <a:xfrm>
            <a:off x="1634308" y="4521200"/>
            <a:ext cx="1104900" cy="1117600"/>
          </a:xfrm>
          <a:prstGeom prst="ellipse">
            <a:avLst/>
          </a:prstGeom>
          <a:solidFill>
            <a:srgbClr val="00CC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400">
              <a:solidFill>
                <a:srgbClr val="000000"/>
              </a:solidFill>
              <a:latin typeface="Arial Narrow" panose="020B0606020202030204" pitchFamily="34" charset="0"/>
            </a:endParaRPr>
          </a:p>
        </p:txBody>
      </p:sp>
      <p:sp>
        <p:nvSpPr>
          <p:cNvPr id="31754" name="Text Box 7">
            <a:extLst>
              <a:ext uri="{FF2B5EF4-FFF2-40B4-BE49-F238E27FC236}">
                <a16:creationId xmlns:a16="http://schemas.microsoft.com/office/drawing/2014/main" id="{B6331E65-E9D1-4DAC-9D8F-3CF482A8B36F}"/>
              </a:ext>
            </a:extLst>
          </p:cNvPr>
          <p:cNvSpPr txBox="1">
            <a:spLocks noChangeArrowheads="1"/>
          </p:cNvSpPr>
          <p:nvPr/>
        </p:nvSpPr>
        <p:spPr bwMode="invGray">
          <a:xfrm>
            <a:off x="1754959" y="4745039"/>
            <a:ext cx="99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600">
                <a:solidFill>
                  <a:srgbClr val="000000"/>
                </a:solidFill>
                <a:latin typeface="Arial Narrow" panose="020B0606020202030204" pitchFamily="34" charset="0"/>
              </a:rPr>
              <a:t>Social</a:t>
            </a:r>
          </a:p>
          <a:p>
            <a:pPr eaLnBrk="0" fontAlgn="base" hangingPunct="0">
              <a:spcBef>
                <a:spcPct val="0"/>
              </a:spcBef>
              <a:spcAft>
                <a:spcPct val="0"/>
              </a:spcAft>
              <a:buNone/>
              <a:defRPr/>
            </a:pPr>
            <a:r>
              <a:rPr lang="en-US" altLang="en-US" sz="1600">
                <a:solidFill>
                  <a:srgbClr val="000000"/>
                </a:solidFill>
                <a:latin typeface="Arial Narrow" panose="020B0606020202030204" pitchFamily="34" charset="0"/>
              </a:rPr>
              <a:t>Disability</a:t>
            </a:r>
          </a:p>
        </p:txBody>
      </p:sp>
      <p:sp>
        <p:nvSpPr>
          <p:cNvPr id="31755" name="Oval 8" descr="cultural background">
            <a:extLst>
              <a:ext uri="{FF2B5EF4-FFF2-40B4-BE49-F238E27FC236}">
                <a16:creationId xmlns:a16="http://schemas.microsoft.com/office/drawing/2014/main" id="{1E454790-0E9E-4413-B82E-8C7FA13618EC}"/>
              </a:ext>
            </a:extLst>
          </p:cNvPr>
          <p:cNvSpPr>
            <a:spLocks noChangeArrowheads="1"/>
          </p:cNvSpPr>
          <p:nvPr/>
        </p:nvSpPr>
        <p:spPr bwMode="invGray">
          <a:xfrm>
            <a:off x="2297884" y="2151063"/>
            <a:ext cx="1127125" cy="1065212"/>
          </a:xfrm>
          <a:prstGeom prst="ellipse">
            <a:avLst/>
          </a:prstGeom>
          <a:solidFill>
            <a:srgbClr val="FF9966">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000" dirty="0">
              <a:solidFill>
                <a:srgbClr val="000000"/>
              </a:solidFill>
              <a:latin typeface="Arial Narrow" panose="020B0606020202030204" pitchFamily="34" charset="0"/>
            </a:endParaRPr>
          </a:p>
        </p:txBody>
      </p:sp>
      <p:sp>
        <p:nvSpPr>
          <p:cNvPr id="31756" name="Oval 9" descr="physical injury">
            <a:extLst>
              <a:ext uri="{FF2B5EF4-FFF2-40B4-BE49-F238E27FC236}">
                <a16:creationId xmlns:a16="http://schemas.microsoft.com/office/drawing/2014/main" id="{2A4858E3-49B7-4418-8D7A-CF7B95AEB113}"/>
              </a:ext>
            </a:extLst>
          </p:cNvPr>
          <p:cNvSpPr>
            <a:spLocks noChangeArrowheads="1"/>
          </p:cNvSpPr>
          <p:nvPr/>
        </p:nvSpPr>
        <p:spPr bwMode="invGray">
          <a:xfrm>
            <a:off x="2210571" y="3230563"/>
            <a:ext cx="2112962" cy="1847850"/>
          </a:xfrm>
          <a:prstGeom prst="ellipse">
            <a:avLst/>
          </a:prstGeom>
          <a:solidFill>
            <a:srgbClr val="3333FF">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400">
              <a:solidFill>
                <a:srgbClr val="000000"/>
              </a:solidFill>
              <a:latin typeface="Arial Narrow" panose="020B0606020202030204" pitchFamily="34" charset="0"/>
            </a:endParaRPr>
          </a:p>
        </p:txBody>
      </p:sp>
      <p:sp>
        <p:nvSpPr>
          <p:cNvPr id="31757" name="Text Box 10">
            <a:extLst>
              <a:ext uri="{FF2B5EF4-FFF2-40B4-BE49-F238E27FC236}">
                <a16:creationId xmlns:a16="http://schemas.microsoft.com/office/drawing/2014/main" id="{E5816275-ABCB-4591-8A88-936D61F4967C}"/>
              </a:ext>
            </a:extLst>
          </p:cNvPr>
          <p:cNvSpPr txBox="1">
            <a:spLocks noChangeArrowheads="1"/>
          </p:cNvSpPr>
          <p:nvPr/>
        </p:nvSpPr>
        <p:spPr bwMode="invGray">
          <a:xfrm>
            <a:off x="2734446" y="3700464"/>
            <a:ext cx="134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2400">
                <a:solidFill>
                  <a:srgbClr val="FFFFFF"/>
                </a:solidFill>
                <a:latin typeface="Arial Narrow" panose="020B0606020202030204" pitchFamily="34" charset="0"/>
              </a:rPr>
              <a:t>Physical</a:t>
            </a:r>
          </a:p>
          <a:p>
            <a:pPr algn="ctr" eaLnBrk="0" fontAlgn="base" hangingPunct="0">
              <a:spcBef>
                <a:spcPct val="0"/>
              </a:spcBef>
              <a:spcAft>
                <a:spcPct val="0"/>
              </a:spcAft>
              <a:buNone/>
              <a:defRPr/>
            </a:pPr>
            <a:r>
              <a:rPr lang="en-US" altLang="en-US" sz="2400">
                <a:solidFill>
                  <a:srgbClr val="FFFFFF"/>
                </a:solidFill>
                <a:latin typeface="Arial Narrow" panose="020B0606020202030204" pitchFamily="34" charset="0"/>
              </a:rPr>
              <a:t>Injury</a:t>
            </a:r>
          </a:p>
        </p:txBody>
      </p:sp>
      <p:sp>
        <p:nvSpPr>
          <p:cNvPr id="31758" name="Oval 11">
            <a:extLst>
              <a:ext uri="{FF2B5EF4-FFF2-40B4-BE49-F238E27FC236}">
                <a16:creationId xmlns:a16="http://schemas.microsoft.com/office/drawing/2014/main" id="{3FFF1FAE-B372-4F3C-B15B-2D532EBDDE71}"/>
              </a:ext>
            </a:extLst>
          </p:cNvPr>
          <p:cNvSpPr>
            <a:spLocks noChangeArrowheads="1"/>
          </p:cNvSpPr>
          <p:nvPr/>
        </p:nvSpPr>
        <p:spPr bwMode="blackGray">
          <a:xfrm>
            <a:off x="3818709" y="4186239"/>
            <a:ext cx="1160463" cy="1139825"/>
          </a:xfrm>
          <a:prstGeom prst="ellipse">
            <a:avLst/>
          </a:prstGeom>
          <a:solidFill>
            <a:srgbClr val="A828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400">
                <a:solidFill>
                  <a:srgbClr val="000000"/>
                </a:solidFill>
                <a:latin typeface="Arial Narrow" panose="020B0606020202030204" pitchFamily="34" charset="0"/>
              </a:rPr>
              <a:t>Cognitive </a:t>
            </a:r>
            <a:br>
              <a:rPr lang="en-US" altLang="en-US" sz="1400">
                <a:solidFill>
                  <a:srgbClr val="000000"/>
                </a:solidFill>
                <a:latin typeface="Arial Narrow" panose="020B0606020202030204" pitchFamily="34" charset="0"/>
              </a:rPr>
            </a:br>
            <a:r>
              <a:rPr lang="en-US" altLang="en-US" sz="1400">
                <a:solidFill>
                  <a:srgbClr val="000000"/>
                </a:solidFill>
                <a:latin typeface="Arial Narrow" panose="020B0606020202030204" pitchFamily="34" charset="0"/>
              </a:rPr>
              <a:t>Dysfunction</a:t>
            </a:r>
          </a:p>
        </p:txBody>
      </p:sp>
      <p:sp>
        <p:nvSpPr>
          <p:cNvPr id="31759" name="Oval 13">
            <a:extLst>
              <a:ext uri="{FF2B5EF4-FFF2-40B4-BE49-F238E27FC236}">
                <a16:creationId xmlns:a16="http://schemas.microsoft.com/office/drawing/2014/main" id="{96BF63AF-4ED4-416E-9F1D-B657A1A16913}"/>
              </a:ext>
            </a:extLst>
          </p:cNvPr>
          <p:cNvSpPr>
            <a:spLocks noChangeArrowheads="1"/>
          </p:cNvSpPr>
          <p:nvPr/>
        </p:nvSpPr>
        <p:spPr bwMode="invGray">
          <a:xfrm>
            <a:off x="7938272" y="2797176"/>
            <a:ext cx="1819275" cy="1674813"/>
          </a:xfrm>
          <a:prstGeom prst="ellipse">
            <a:avLst/>
          </a:prstGeom>
          <a:solidFill>
            <a:srgbClr val="FFCC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2800">
                <a:solidFill>
                  <a:srgbClr val="000000"/>
                </a:solidFill>
                <a:latin typeface="Arial Narrow" panose="020B0606020202030204" pitchFamily="34" charset="0"/>
              </a:rPr>
              <a:t>Genetics</a:t>
            </a:r>
          </a:p>
        </p:txBody>
      </p:sp>
      <p:sp>
        <p:nvSpPr>
          <p:cNvPr id="31760" name="Oval 14">
            <a:extLst>
              <a:ext uri="{FF2B5EF4-FFF2-40B4-BE49-F238E27FC236}">
                <a16:creationId xmlns:a16="http://schemas.microsoft.com/office/drawing/2014/main" id="{92E7DB3F-6010-4E05-A121-5CB9C36C4CEE}"/>
              </a:ext>
            </a:extLst>
          </p:cNvPr>
          <p:cNvSpPr>
            <a:spLocks noChangeArrowheads="1"/>
          </p:cNvSpPr>
          <p:nvPr/>
        </p:nvSpPr>
        <p:spPr bwMode="blackGray">
          <a:xfrm>
            <a:off x="6884169" y="4392614"/>
            <a:ext cx="1803400" cy="1638300"/>
          </a:xfrm>
          <a:prstGeom prst="ellipse">
            <a:avLst/>
          </a:prstGeom>
          <a:solidFill>
            <a:srgbClr val="CC00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800" dirty="0">
                <a:solidFill>
                  <a:srgbClr val="000000"/>
                </a:solidFill>
                <a:latin typeface="Arial Narrow" panose="020B0606020202030204" pitchFamily="34" charset="0"/>
              </a:rPr>
              <a:t>Depression</a:t>
            </a:r>
            <a:br>
              <a:rPr lang="en-US" altLang="en-US" sz="1800" dirty="0">
                <a:solidFill>
                  <a:srgbClr val="000000"/>
                </a:solidFill>
                <a:latin typeface="Arial Narrow" panose="020B0606020202030204" pitchFamily="34" charset="0"/>
              </a:rPr>
            </a:br>
            <a:r>
              <a:rPr lang="en-US" altLang="en-US" sz="1800" dirty="0">
                <a:solidFill>
                  <a:srgbClr val="000000"/>
                </a:solidFill>
                <a:latin typeface="Arial Narrow" panose="020B0606020202030204" pitchFamily="34" charset="0"/>
              </a:rPr>
              <a:t>&amp; Anxiety</a:t>
            </a:r>
          </a:p>
        </p:txBody>
      </p:sp>
      <p:sp>
        <p:nvSpPr>
          <p:cNvPr id="31761" name="Oval 15" descr="social disability">
            <a:extLst>
              <a:ext uri="{FF2B5EF4-FFF2-40B4-BE49-F238E27FC236}">
                <a16:creationId xmlns:a16="http://schemas.microsoft.com/office/drawing/2014/main" id="{F0430760-AA6F-40CC-925F-F39ABD3E077F}"/>
              </a:ext>
            </a:extLst>
          </p:cNvPr>
          <p:cNvSpPr>
            <a:spLocks noChangeArrowheads="1"/>
          </p:cNvSpPr>
          <p:nvPr/>
        </p:nvSpPr>
        <p:spPr bwMode="invGray">
          <a:xfrm>
            <a:off x="5836421" y="3705226"/>
            <a:ext cx="1739900" cy="1636713"/>
          </a:xfrm>
          <a:prstGeom prst="ellipse">
            <a:avLst/>
          </a:prstGeom>
          <a:solidFill>
            <a:srgbClr val="00CC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400">
              <a:solidFill>
                <a:srgbClr val="000000"/>
              </a:solidFill>
              <a:latin typeface="Arial Narrow" panose="020B0606020202030204" pitchFamily="34" charset="0"/>
            </a:endParaRPr>
          </a:p>
        </p:txBody>
      </p:sp>
      <p:sp>
        <p:nvSpPr>
          <p:cNvPr id="31762" name="Text Box 16">
            <a:extLst>
              <a:ext uri="{FF2B5EF4-FFF2-40B4-BE49-F238E27FC236}">
                <a16:creationId xmlns:a16="http://schemas.microsoft.com/office/drawing/2014/main" id="{EA6CD2E5-1885-4ED7-8D48-443A9194DB2B}"/>
              </a:ext>
            </a:extLst>
          </p:cNvPr>
          <p:cNvSpPr txBox="1">
            <a:spLocks noChangeArrowheads="1"/>
          </p:cNvSpPr>
          <p:nvPr/>
        </p:nvSpPr>
        <p:spPr bwMode="invGray">
          <a:xfrm>
            <a:off x="6112646" y="4114800"/>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800">
                <a:solidFill>
                  <a:srgbClr val="000000"/>
                </a:solidFill>
                <a:latin typeface="Arial Narrow" panose="020B0606020202030204" pitchFamily="34" charset="0"/>
              </a:rPr>
              <a:t>Social</a:t>
            </a:r>
          </a:p>
          <a:p>
            <a:pPr eaLnBrk="0" fontAlgn="base" hangingPunct="0">
              <a:spcBef>
                <a:spcPct val="0"/>
              </a:spcBef>
              <a:spcAft>
                <a:spcPct val="0"/>
              </a:spcAft>
              <a:buNone/>
              <a:defRPr/>
            </a:pPr>
            <a:r>
              <a:rPr lang="en-US" altLang="en-US" sz="1800">
                <a:solidFill>
                  <a:srgbClr val="000000"/>
                </a:solidFill>
                <a:latin typeface="Arial Narrow" panose="020B0606020202030204" pitchFamily="34" charset="0"/>
              </a:rPr>
              <a:t>Disability</a:t>
            </a:r>
          </a:p>
        </p:txBody>
      </p:sp>
      <p:sp>
        <p:nvSpPr>
          <p:cNvPr id="31763" name="Oval 17" descr="cultural background">
            <a:extLst>
              <a:ext uri="{FF2B5EF4-FFF2-40B4-BE49-F238E27FC236}">
                <a16:creationId xmlns:a16="http://schemas.microsoft.com/office/drawing/2014/main" id="{20405288-6406-45E6-99EF-52D4F1494547}"/>
              </a:ext>
            </a:extLst>
          </p:cNvPr>
          <p:cNvSpPr>
            <a:spLocks noChangeArrowheads="1"/>
          </p:cNvSpPr>
          <p:nvPr/>
        </p:nvSpPr>
        <p:spPr bwMode="invGray">
          <a:xfrm>
            <a:off x="6438083" y="2220914"/>
            <a:ext cx="1493838" cy="1443037"/>
          </a:xfrm>
          <a:prstGeom prst="ellipse">
            <a:avLst/>
          </a:prstGeom>
          <a:solidFill>
            <a:srgbClr val="FF9966">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000">
              <a:solidFill>
                <a:srgbClr val="000000"/>
              </a:solidFill>
              <a:latin typeface="Arial Narrow" panose="020B0606020202030204" pitchFamily="34" charset="0"/>
            </a:endParaRPr>
          </a:p>
        </p:txBody>
      </p:sp>
      <p:sp>
        <p:nvSpPr>
          <p:cNvPr id="31764" name="Text Box 18">
            <a:extLst>
              <a:ext uri="{FF2B5EF4-FFF2-40B4-BE49-F238E27FC236}">
                <a16:creationId xmlns:a16="http://schemas.microsoft.com/office/drawing/2014/main" id="{162C579E-D924-40AB-BAE7-EA4487CCCEC4}"/>
              </a:ext>
            </a:extLst>
          </p:cNvPr>
          <p:cNvSpPr txBox="1">
            <a:spLocks noChangeArrowheads="1"/>
          </p:cNvSpPr>
          <p:nvPr/>
        </p:nvSpPr>
        <p:spPr bwMode="invGray">
          <a:xfrm>
            <a:off x="6506346" y="2346325"/>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defRPr/>
            </a:pPr>
            <a:r>
              <a:rPr lang="en-US" altLang="en-US" sz="1800">
                <a:solidFill>
                  <a:srgbClr val="000000"/>
                </a:solidFill>
                <a:latin typeface="Arial Narrow" panose="020B0606020202030204" pitchFamily="34" charset="0"/>
              </a:rPr>
              <a:t>Cultural</a:t>
            </a:r>
            <a:br>
              <a:rPr lang="en-US" altLang="en-US" sz="1800">
                <a:solidFill>
                  <a:srgbClr val="000000"/>
                </a:solidFill>
                <a:latin typeface="Arial Narrow" panose="020B0606020202030204" pitchFamily="34" charset="0"/>
              </a:rPr>
            </a:br>
            <a:r>
              <a:rPr lang="en-US" altLang="en-US" sz="1800">
                <a:solidFill>
                  <a:srgbClr val="000000"/>
                </a:solidFill>
                <a:latin typeface="Arial Narrow" panose="020B0606020202030204" pitchFamily="34" charset="0"/>
              </a:rPr>
              <a:t>Background</a:t>
            </a:r>
          </a:p>
        </p:txBody>
      </p:sp>
      <p:sp>
        <p:nvSpPr>
          <p:cNvPr id="31765" name="Oval 19" descr="physical injury">
            <a:extLst>
              <a:ext uri="{FF2B5EF4-FFF2-40B4-BE49-F238E27FC236}">
                <a16:creationId xmlns:a16="http://schemas.microsoft.com/office/drawing/2014/main" id="{5A97AA89-1B92-425A-9D6B-56A0CA460E19}"/>
              </a:ext>
            </a:extLst>
          </p:cNvPr>
          <p:cNvSpPr>
            <a:spLocks noChangeArrowheads="1"/>
          </p:cNvSpPr>
          <p:nvPr/>
        </p:nvSpPr>
        <p:spPr bwMode="invGray">
          <a:xfrm>
            <a:off x="7149284" y="3219450"/>
            <a:ext cx="957263" cy="895350"/>
          </a:xfrm>
          <a:prstGeom prst="ellipse">
            <a:avLst/>
          </a:prstGeom>
          <a:solidFill>
            <a:srgbClr val="3333FF">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endParaRPr lang="en-US" altLang="en-US" sz="2400">
              <a:solidFill>
                <a:srgbClr val="000000"/>
              </a:solidFill>
              <a:latin typeface="Arial Narrow" panose="020B0606020202030204" pitchFamily="34" charset="0"/>
            </a:endParaRPr>
          </a:p>
        </p:txBody>
      </p:sp>
      <p:sp>
        <p:nvSpPr>
          <p:cNvPr id="31766" name="Text Box 20">
            <a:extLst>
              <a:ext uri="{FF2B5EF4-FFF2-40B4-BE49-F238E27FC236}">
                <a16:creationId xmlns:a16="http://schemas.microsoft.com/office/drawing/2014/main" id="{203C7759-C01E-44E6-9A66-EFF475BB5CA1}"/>
              </a:ext>
            </a:extLst>
          </p:cNvPr>
          <p:cNvSpPr txBox="1">
            <a:spLocks noChangeArrowheads="1"/>
          </p:cNvSpPr>
          <p:nvPr/>
        </p:nvSpPr>
        <p:spPr bwMode="invGray">
          <a:xfrm>
            <a:off x="7209882" y="3446463"/>
            <a:ext cx="731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1400">
                <a:solidFill>
                  <a:srgbClr val="FFFFFF"/>
                </a:solidFill>
                <a:latin typeface="Arial Narrow" panose="020B0606020202030204" pitchFamily="34" charset="0"/>
              </a:rPr>
              <a:t>Physical</a:t>
            </a:r>
          </a:p>
          <a:p>
            <a:pPr algn="ctr" eaLnBrk="0" fontAlgn="base" hangingPunct="0">
              <a:spcBef>
                <a:spcPct val="0"/>
              </a:spcBef>
              <a:spcAft>
                <a:spcPct val="0"/>
              </a:spcAft>
              <a:buNone/>
              <a:defRPr/>
            </a:pPr>
            <a:r>
              <a:rPr lang="en-US" altLang="en-US" sz="1400">
                <a:solidFill>
                  <a:srgbClr val="FFFFFF"/>
                </a:solidFill>
                <a:latin typeface="Arial Narrow" panose="020B0606020202030204" pitchFamily="34" charset="0"/>
              </a:rPr>
              <a:t>Injury</a:t>
            </a:r>
          </a:p>
        </p:txBody>
      </p:sp>
      <p:sp>
        <p:nvSpPr>
          <p:cNvPr id="31767" name="Oval 21">
            <a:extLst>
              <a:ext uri="{FF2B5EF4-FFF2-40B4-BE49-F238E27FC236}">
                <a16:creationId xmlns:a16="http://schemas.microsoft.com/office/drawing/2014/main" id="{B874C9A5-0D66-46D6-8956-09F18255ADEF}"/>
              </a:ext>
            </a:extLst>
          </p:cNvPr>
          <p:cNvSpPr>
            <a:spLocks noChangeArrowheads="1"/>
          </p:cNvSpPr>
          <p:nvPr/>
        </p:nvSpPr>
        <p:spPr bwMode="blackGray">
          <a:xfrm>
            <a:off x="7233421" y="3867150"/>
            <a:ext cx="838200" cy="685800"/>
          </a:xfrm>
          <a:prstGeom prst="ellipse">
            <a:avLst/>
          </a:prstGeom>
          <a:solidFill>
            <a:srgbClr val="A828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1200">
                <a:solidFill>
                  <a:srgbClr val="000000"/>
                </a:solidFill>
                <a:latin typeface="Arial Narrow" panose="020B0606020202030204" pitchFamily="34" charset="0"/>
              </a:rPr>
              <a:t>Cognitive </a:t>
            </a:r>
          </a:p>
          <a:p>
            <a:pPr algn="ctr" eaLnBrk="0" fontAlgn="base" hangingPunct="0">
              <a:spcBef>
                <a:spcPct val="0"/>
              </a:spcBef>
              <a:spcAft>
                <a:spcPct val="0"/>
              </a:spcAft>
              <a:buNone/>
              <a:defRPr/>
            </a:pPr>
            <a:r>
              <a:rPr lang="en-US" altLang="en-US" sz="1200">
                <a:solidFill>
                  <a:srgbClr val="000000"/>
                </a:solidFill>
                <a:latin typeface="Arial Narrow" panose="020B0606020202030204" pitchFamily="34" charset="0"/>
              </a:rPr>
              <a:t>Dysfunction</a:t>
            </a:r>
          </a:p>
        </p:txBody>
      </p:sp>
      <p:sp>
        <p:nvSpPr>
          <p:cNvPr id="158743" name="Text Box 22">
            <a:extLst>
              <a:ext uri="{FF2B5EF4-FFF2-40B4-BE49-F238E27FC236}">
                <a16:creationId xmlns:a16="http://schemas.microsoft.com/office/drawing/2014/main" id="{3E3DA52F-72C1-4702-8871-15BEFBE3FD78}"/>
              </a:ext>
            </a:extLst>
          </p:cNvPr>
          <p:cNvSpPr txBox="1">
            <a:spLocks noChangeArrowheads="1"/>
          </p:cNvSpPr>
          <p:nvPr/>
        </p:nvSpPr>
        <p:spPr bwMode="black">
          <a:xfrm>
            <a:off x="2278833" y="1192213"/>
            <a:ext cx="1752600" cy="738664"/>
          </a:xfrm>
          <a:prstGeom prst="rect">
            <a:avLst/>
          </a:prstGeom>
          <a:solidFill>
            <a:schemeClr val="tx1"/>
          </a:solidFill>
          <a:ln w="38100">
            <a:solidFill>
              <a:schemeClr val="tx1">
                <a:lumMod val="65000"/>
                <a:lumOff val="35000"/>
              </a:schemeClr>
            </a:solidFill>
          </a:ln>
        </p:spPr>
        <p:txBody>
          <a:bodyPr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defRPr/>
            </a:pPr>
            <a:r>
              <a:rPr lang="en-US" altLang="en-US" b="1">
                <a:solidFill>
                  <a:srgbClr val="FFFFFF"/>
                </a:solidFill>
              </a:rPr>
              <a:t>Patient </a:t>
            </a:r>
            <a:r>
              <a:rPr lang="ja-JP" altLang="en-US" b="1">
                <a:solidFill>
                  <a:srgbClr val="FFFFFF"/>
                </a:solidFill>
              </a:rPr>
              <a:t>“</a:t>
            </a:r>
            <a:r>
              <a:rPr lang="en-US" altLang="ja-JP" b="1">
                <a:solidFill>
                  <a:srgbClr val="FFFFFF"/>
                </a:solidFill>
                <a:cs typeface="Arial" panose="020B0604020202020204" pitchFamily="34" charset="0"/>
              </a:rPr>
              <a:t>A</a:t>
            </a:r>
            <a:r>
              <a:rPr lang="ja-JP" altLang="en-US" b="1">
                <a:solidFill>
                  <a:srgbClr val="FFFFFF"/>
                </a:solidFill>
              </a:rPr>
              <a:t>”</a:t>
            </a:r>
          </a:p>
          <a:p>
            <a:pPr algn="ctr" eaLnBrk="0" fontAlgn="base" hangingPunct="0">
              <a:spcBef>
                <a:spcPct val="0"/>
              </a:spcBef>
              <a:spcAft>
                <a:spcPct val="0"/>
              </a:spcAft>
              <a:defRPr/>
            </a:pPr>
            <a:r>
              <a:rPr lang="en-US" altLang="ja-JP">
                <a:solidFill>
                  <a:srgbClr val="FFFFFF"/>
                </a:solidFill>
                <a:cs typeface="Arial" panose="020B0604020202020204" pitchFamily="34" charset="0"/>
              </a:rPr>
              <a:t>Pain 8/10</a:t>
            </a:r>
            <a:endParaRPr lang="en-US" altLang="en-US">
              <a:solidFill>
                <a:srgbClr val="FFFFFF"/>
              </a:solidFill>
              <a:cs typeface="Arial" panose="020B0604020202020204" pitchFamily="34" charset="0"/>
            </a:endParaRPr>
          </a:p>
        </p:txBody>
      </p:sp>
      <p:sp>
        <p:nvSpPr>
          <p:cNvPr id="31770" name="Text Box 29">
            <a:extLst>
              <a:ext uri="{FF2B5EF4-FFF2-40B4-BE49-F238E27FC236}">
                <a16:creationId xmlns:a16="http://schemas.microsoft.com/office/drawing/2014/main" id="{F85BF918-7788-4182-B11D-2CA83D983A7D}"/>
              </a:ext>
            </a:extLst>
          </p:cNvPr>
          <p:cNvSpPr txBox="1">
            <a:spLocks noChangeArrowheads="1"/>
          </p:cNvSpPr>
          <p:nvPr/>
        </p:nvSpPr>
        <p:spPr bwMode="invGray">
          <a:xfrm>
            <a:off x="2335984" y="2381251"/>
            <a:ext cx="1071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600">
                <a:solidFill>
                  <a:srgbClr val="000000"/>
                </a:solidFill>
                <a:latin typeface="Arial Narrow" panose="020B0606020202030204" pitchFamily="34" charset="0"/>
              </a:rPr>
              <a:t>Cultural</a:t>
            </a:r>
            <a:br>
              <a:rPr lang="en-US" altLang="en-US" sz="1600">
                <a:solidFill>
                  <a:srgbClr val="000000"/>
                </a:solidFill>
                <a:latin typeface="Arial Narrow" panose="020B0606020202030204" pitchFamily="34" charset="0"/>
              </a:rPr>
            </a:br>
            <a:r>
              <a:rPr lang="en-US" altLang="en-US" sz="1600">
                <a:solidFill>
                  <a:srgbClr val="000000"/>
                </a:solidFill>
                <a:latin typeface="Arial Narrow" panose="020B0606020202030204" pitchFamily="34" charset="0"/>
              </a:rPr>
              <a:t>Background</a:t>
            </a:r>
          </a:p>
        </p:txBody>
      </p:sp>
      <p:sp>
        <p:nvSpPr>
          <p:cNvPr id="31771" name="Oval 30">
            <a:extLst>
              <a:ext uri="{FF2B5EF4-FFF2-40B4-BE49-F238E27FC236}">
                <a16:creationId xmlns:a16="http://schemas.microsoft.com/office/drawing/2014/main" id="{94B6FA07-7162-4E22-B14D-95DB044BCA09}"/>
              </a:ext>
            </a:extLst>
          </p:cNvPr>
          <p:cNvSpPr>
            <a:spLocks noChangeArrowheads="1"/>
          </p:cNvSpPr>
          <p:nvPr/>
        </p:nvSpPr>
        <p:spPr bwMode="invGray">
          <a:xfrm>
            <a:off x="3329758" y="2301875"/>
            <a:ext cx="1201738" cy="1092200"/>
          </a:xfrm>
          <a:prstGeom prst="ellipse">
            <a:avLst/>
          </a:prstGeom>
          <a:solidFill>
            <a:schemeClr val="hlink">
              <a:alpha val="50195"/>
            </a:scheme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1400">
                <a:solidFill>
                  <a:srgbClr val="FFFFFF"/>
                </a:solidFill>
                <a:latin typeface="Arial Narrow" panose="020B0606020202030204" pitchFamily="34" charset="0"/>
              </a:rPr>
              <a:t>Environmental</a:t>
            </a:r>
            <a:br>
              <a:rPr lang="en-US" altLang="en-US" sz="1400">
                <a:solidFill>
                  <a:srgbClr val="FFFFFF"/>
                </a:solidFill>
                <a:latin typeface="Arial Narrow" panose="020B0606020202030204" pitchFamily="34" charset="0"/>
              </a:rPr>
            </a:br>
            <a:r>
              <a:rPr lang="en-US" altLang="en-US" sz="1400">
                <a:solidFill>
                  <a:srgbClr val="FFFFFF"/>
                </a:solidFill>
                <a:latin typeface="Arial Narrow" panose="020B0606020202030204" pitchFamily="34" charset="0"/>
              </a:rPr>
              <a:t>Stressors</a:t>
            </a:r>
          </a:p>
        </p:txBody>
      </p:sp>
      <p:sp>
        <p:nvSpPr>
          <p:cNvPr id="31772" name="Oval 31">
            <a:extLst>
              <a:ext uri="{FF2B5EF4-FFF2-40B4-BE49-F238E27FC236}">
                <a16:creationId xmlns:a16="http://schemas.microsoft.com/office/drawing/2014/main" id="{97156D18-CD12-4334-9549-3A920355E11E}"/>
              </a:ext>
            </a:extLst>
          </p:cNvPr>
          <p:cNvSpPr>
            <a:spLocks noChangeArrowheads="1"/>
          </p:cNvSpPr>
          <p:nvPr/>
        </p:nvSpPr>
        <p:spPr bwMode="invGray">
          <a:xfrm>
            <a:off x="7342959" y="2184400"/>
            <a:ext cx="1609725" cy="1519238"/>
          </a:xfrm>
          <a:prstGeom prst="ellipse">
            <a:avLst/>
          </a:prstGeom>
          <a:solidFill>
            <a:schemeClr val="hlink">
              <a:alpha val="50195"/>
            </a:scheme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US" altLang="en-US" sz="1600">
                <a:solidFill>
                  <a:srgbClr val="FFFFFF"/>
                </a:solidFill>
                <a:latin typeface="Arial Narrow" panose="020B0606020202030204" pitchFamily="34" charset="0"/>
              </a:rPr>
              <a:t>Environmental</a:t>
            </a:r>
            <a:br>
              <a:rPr lang="en-US" altLang="en-US" sz="1600">
                <a:solidFill>
                  <a:srgbClr val="FFFFFF"/>
                </a:solidFill>
                <a:latin typeface="Arial Narrow" panose="020B0606020202030204" pitchFamily="34" charset="0"/>
              </a:rPr>
            </a:br>
            <a:r>
              <a:rPr lang="en-US" altLang="en-US" sz="1600">
                <a:solidFill>
                  <a:srgbClr val="FFFFFF"/>
                </a:solidFill>
                <a:latin typeface="Arial Narrow" panose="020B0606020202030204" pitchFamily="34" charset="0"/>
              </a:rPr>
              <a:t>Stressors</a:t>
            </a:r>
          </a:p>
        </p:txBody>
      </p:sp>
      <p:sp>
        <p:nvSpPr>
          <p:cNvPr id="31773" name="Oval 32">
            <a:extLst>
              <a:ext uri="{FF2B5EF4-FFF2-40B4-BE49-F238E27FC236}">
                <a16:creationId xmlns:a16="http://schemas.microsoft.com/office/drawing/2014/main" id="{73274CE5-3FE1-471C-B79C-51A3AEEE1FA5}"/>
              </a:ext>
            </a:extLst>
          </p:cNvPr>
          <p:cNvSpPr>
            <a:spLocks noChangeArrowheads="1"/>
          </p:cNvSpPr>
          <p:nvPr/>
        </p:nvSpPr>
        <p:spPr bwMode="invGray">
          <a:xfrm>
            <a:off x="1078684" y="2847975"/>
            <a:ext cx="1795463" cy="1739900"/>
          </a:xfrm>
          <a:prstGeom prst="ellipse">
            <a:avLst/>
          </a:prstGeom>
          <a:solidFill>
            <a:srgbClr val="C0C0C0">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800">
                <a:solidFill>
                  <a:srgbClr val="000000"/>
                </a:solidFill>
                <a:latin typeface="Arial Narrow" panose="020B0606020202030204" pitchFamily="34" charset="0"/>
              </a:rPr>
              <a:t>Functional </a:t>
            </a:r>
          </a:p>
          <a:p>
            <a:pPr eaLnBrk="0" fontAlgn="base" hangingPunct="0">
              <a:spcBef>
                <a:spcPct val="0"/>
              </a:spcBef>
              <a:spcAft>
                <a:spcPct val="0"/>
              </a:spcAft>
              <a:buNone/>
              <a:defRPr/>
            </a:pPr>
            <a:r>
              <a:rPr lang="en-US" altLang="en-US" sz="1800">
                <a:solidFill>
                  <a:srgbClr val="000000"/>
                </a:solidFill>
                <a:latin typeface="Arial Narrow" panose="020B0606020202030204" pitchFamily="34" charset="0"/>
              </a:rPr>
              <a:t>Disability</a:t>
            </a:r>
          </a:p>
        </p:txBody>
      </p:sp>
      <p:sp>
        <p:nvSpPr>
          <p:cNvPr id="31774" name="Oval 33">
            <a:extLst>
              <a:ext uri="{FF2B5EF4-FFF2-40B4-BE49-F238E27FC236}">
                <a16:creationId xmlns:a16="http://schemas.microsoft.com/office/drawing/2014/main" id="{80CE7CA4-08EA-421F-B2DF-05E64B28E349}"/>
              </a:ext>
            </a:extLst>
          </p:cNvPr>
          <p:cNvSpPr>
            <a:spLocks noChangeArrowheads="1"/>
          </p:cNvSpPr>
          <p:nvPr/>
        </p:nvSpPr>
        <p:spPr bwMode="invGray">
          <a:xfrm>
            <a:off x="6245997" y="3073400"/>
            <a:ext cx="966787" cy="928688"/>
          </a:xfrm>
          <a:prstGeom prst="ellipse">
            <a:avLst/>
          </a:prstGeom>
          <a:solidFill>
            <a:srgbClr val="C0C0C0">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1200">
                <a:solidFill>
                  <a:srgbClr val="000000"/>
                </a:solidFill>
                <a:latin typeface="Arial Narrow" panose="020B0606020202030204" pitchFamily="34" charset="0"/>
              </a:rPr>
              <a:t>Functional </a:t>
            </a:r>
          </a:p>
          <a:p>
            <a:pPr eaLnBrk="0" fontAlgn="base" hangingPunct="0">
              <a:spcBef>
                <a:spcPct val="0"/>
              </a:spcBef>
              <a:spcAft>
                <a:spcPct val="0"/>
              </a:spcAft>
              <a:buNone/>
              <a:defRPr/>
            </a:pPr>
            <a:r>
              <a:rPr lang="en-US" altLang="en-US" sz="1200">
                <a:solidFill>
                  <a:srgbClr val="000000"/>
                </a:solidFill>
                <a:latin typeface="Arial Narrow" panose="020B0606020202030204" pitchFamily="34" charset="0"/>
              </a:rPr>
              <a:t>Disability</a:t>
            </a:r>
          </a:p>
        </p:txBody>
      </p:sp>
      <p:cxnSp>
        <p:nvCxnSpPr>
          <p:cNvPr id="3" name="Straight Connector 2" descr="line separating the two venn diagrams">
            <a:extLst>
              <a:ext uri="{FF2B5EF4-FFF2-40B4-BE49-F238E27FC236}">
                <a16:creationId xmlns:a16="http://schemas.microsoft.com/office/drawing/2014/main" id="{7B54FBAB-D563-4068-9E95-C3CADC0F0DDA}"/>
              </a:ext>
            </a:extLst>
          </p:cNvPr>
          <p:cNvCxnSpPr>
            <a:cxnSpLocks noChangeShapeType="1"/>
          </p:cNvCxnSpPr>
          <p:nvPr/>
        </p:nvCxnSpPr>
        <p:spPr bwMode="auto">
          <a:xfrm>
            <a:off x="5455419" y="933450"/>
            <a:ext cx="77788" cy="5867400"/>
          </a:xfrm>
          <a:prstGeom prst="line">
            <a:avLst/>
          </a:prstGeom>
          <a:noFill/>
          <a:ln w="101600">
            <a:solidFill>
              <a:srgbClr val="003366"/>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37" name="Text Box 22">
            <a:extLst>
              <a:ext uri="{FF2B5EF4-FFF2-40B4-BE49-F238E27FC236}">
                <a16:creationId xmlns:a16="http://schemas.microsoft.com/office/drawing/2014/main" id="{B674A599-3A8A-4D06-A5E5-749C9CD66037}"/>
              </a:ext>
            </a:extLst>
          </p:cNvPr>
          <p:cNvSpPr txBox="1">
            <a:spLocks noChangeArrowheads="1"/>
          </p:cNvSpPr>
          <p:nvPr/>
        </p:nvSpPr>
        <p:spPr bwMode="black">
          <a:xfrm>
            <a:off x="6944496" y="1212850"/>
            <a:ext cx="1752600" cy="738188"/>
          </a:xfrm>
          <a:prstGeom prst="rect">
            <a:avLst/>
          </a:prstGeom>
          <a:solidFill>
            <a:schemeClr val="tx1"/>
          </a:solidFill>
          <a:ln w="38100">
            <a:solidFill>
              <a:schemeClr val="tx1">
                <a:lumMod val="65000"/>
                <a:lumOff val="35000"/>
              </a:schemeClr>
            </a:solidFill>
          </a:ln>
        </p:spPr>
        <p:txBody>
          <a:bodyPr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defRPr/>
            </a:pPr>
            <a:r>
              <a:rPr lang="en-US" altLang="en-US" b="1">
                <a:solidFill>
                  <a:srgbClr val="FFFFFF"/>
                </a:solidFill>
              </a:rPr>
              <a:t>Patient </a:t>
            </a:r>
            <a:r>
              <a:rPr lang="ja-JP" altLang="en-US" b="1">
                <a:solidFill>
                  <a:srgbClr val="FFFFFF"/>
                </a:solidFill>
              </a:rPr>
              <a:t>“</a:t>
            </a:r>
            <a:r>
              <a:rPr lang="en-US" altLang="ja-JP" b="1">
                <a:solidFill>
                  <a:srgbClr val="FFFFFF"/>
                </a:solidFill>
                <a:cs typeface="Arial" panose="020B0604020202020204" pitchFamily="34" charset="0"/>
              </a:rPr>
              <a:t>B</a:t>
            </a:r>
            <a:r>
              <a:rPr lang="ja-JP" altLang="en-US" b="1">
                <a:solidFill>
                  <a:srgbClr val="FFFFFF"/>
                </a:solidFill>
              </a:rPr>
              <a:t>”</a:t>
            </a:r>
          </a:p>
          <a:p>
            <a:pPr algn="ctr" eaLnBrk="0" fontAlgn="base" hangingPunct="0">
              <a:spcBef>
                <a:spcPct val="0"/>
              </a:spcBef>
              <a:spcAft>
                <a:spcPct val="0"/>
              </a:spcAft>
              <a:defRPr/>
            </a:pPr>
            <a:r>
              <a:rPr lang="en-US" altLang="ja-JP">
                <a:solidFill>
                  <a:srgbClr val="FFFFFF"/>
                </a:solidFill>
                <a:cs typeface="Arial" panose="020B0604020202020204" pitchFamily="34" charset="0"/>
              </a:rPr>
              <a:t>Pain 8/10</a:t>
            </a:r>
            <a:endParaRPr lang="en-US" altLang="en-US">
              <a:solidFill>
                <a:srgbClr val="FFFFFF"/>
              </a:solidFill>
              <a:cs typeface="Arial" panose="020B0604020202020204" pitchFamily="34" charset="0"/>
            </a:endParaRPr>
          </a:p>
        </p:txBody>
      </p:sp>
    </p:spTree>
    <p:extLst>
      <p:ext uri="{BB962C8B-B14F-4D97-AF65-F5344CB8AC3E}">
        <p14:creationId xmlns:p14="http://schemas.microsoft.com/office/powerpoint/2010/main" val="2847552120"/>
      </p:ext>
    </p:extLst>
  </p:cSld>
  <p:clrMapOvr>
    <a:masterClrMapping/>
  </p:clrMapOvr>
</p:sld>
</file>

<file path=ppt/theme/theme1.xml><?xml version="1.0" encoding="utf-8"?>
<a:theme xmlns:a="http://schemas.openxmlformats.org/drawingml/2006/main" name="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2.xml><?xml version="1.0" encoding="utf-8"?>
<a:theme xmlns:a="http://schemas.openxmlformats.org/drawingml/2006/main" name="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5.xml><?xml version="1.0" encoding="utf-8"?>
<a:theme xmlns:a="http://schemas.openxmlformats.org/drawingml/2006/main" name="1_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 standard</Template>
  <TotalTime>5917</TotalTime>
  <Words>3168</Words>
  <Application>Microsoft Office PowerPoint</Application>
  <PresentationFormat>Widescreen</PresentationFormat>
  <Paragraphs>317</Paragraphs>
  <Slides>26</Slides>
  <Notes>25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MS PGothic</vt:lpstr>
      <vt:lpstr>MS PGothic</vt:lpstr>
      <vt:lpstr>Arial</vt:lpstr>
      <vt:lpstr>Arial Narrow</vt:lpstr>
      <vt:lpstr>Arial Unicode MS</vt:lpstr>
      <vt:lpstr>Calibri</vt:lpstr>
      <vt:lpstr>Calibri Light</vt:lpstr>
      <vt:lpstr>Cambria</vt:lpstr>
      <vt:lpstr>Garamond</vt:lpstr>
      <vt:lpstr>Gill Sans MT</vt:lpstr>
      <vt:lpstr>Times New Roman</vt:lpstr>
      <vt:lpstr>Wingdings</vt:lpstr>
      <vt:lpstr>ECHO standard</vt:lpstr>
      <vt:lpstr>Title Slides 2</vt:lpstr>
      <vt:lpstr>Multipurpose Slides</vt:lpstr>
      <vt:lpstr>1_ECHO standard</vt:lpstr>
      <vt:lpstr>1_Title Slides 2</vt:lpstr>
      <vt:lpstr>1_Multipurpose Slides</vt:lpstr>
      <vt:lpstr>MAT ECHO Clinic Webinar Managing Pain in Patients with Opioid Use Disorder     This 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vt:lpstr>
      <vt:lpstr>Managing Pain in Patients with Opioid Use Disorder</vt:lpstr>
      <vt:lpstr>Disclosures</vt:lpstr>
      <vt:lpstr>Objectives</vt:lpstr>
      <vt:lpstr>Altered Pain Experience Opioid Dependent Patients </vt:lpstr>
      <vt:lpstr>Pain Treatment in Patients with SUD </vt:lpstr>
      <vt:lpstr>Cycle of Uncontrolled Pain </vt:lpstr>
      <vt:lpstr>Perceived Pain as Suffering </vt:lpstr>
      <vt:lpstr>Chronic Pain Has Many Drivers</vt:lpstr>
      <vt:lpstr>Alternative Therapies for Chronic Pain Psychological Interventions </vt:lpstr>
      <vt:lpstr>Non-Opioid Alternatives to Pain Management  </vt:lpstr>
      <vt:lpstr>Treatment of Acute Pain During Agonist Treatment </vt:lpstr>
      <vt:lpstr>Acute Pain in the Methadone Tx Patient </vt:lpstr>
      <vt:lpstr>Methadone Maintenance and Chronic Pain </vt:lpstr>
      <vt:lpstr>Problems associated with Pain Management in MMT Patients </vt:lpstr>
      <vt:lpstr>Buprenorphine for Pain </vt:lpstr>
      <vt:lpstr>Buprenorphine Safety and Pain </vt:lpstr>
      <vt:lpstr>Acute Pain in the Buprenorphine Maintained Patient </vt:lpstr>
      <vt:lpstr>Perisurgical Pain Management </vt:lpstr>
      <vt:lpstr>SL Buprenorphine: Pain Dosage OFF LABEL </vt:lpstr>
      <vt:lpstr>Chronic Pain Not Associated with Worse MAT Outcomes </vt:lpstr>
      <vt:lpstr>Naltrexone Long Acting Injection: Mild to Moderate Acute Pain </vt:lpstr>
      <vt:lpstr>Naltrexone Long Acting Injection: Severe Acute Pain </vt:lpstr>
      <vt:lpstr>Naltrexone Patient: Elective Surgery  </vt:lpstr>
      <vt:lpstr>Summary </vt:lpstr>
      <vt:lpstr>Thank you!   </vt:lpstr>
    </vt:vector>
  </TitlesOfParts>
  <Company>UNM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opioid use disorder</dc:title>
  <dc:creator>Miriam Suzanne Komaromy</dc:creator>
  <cp:lastModifiedBy>Christian Frable (Contract)</cp:lastModifiedBy>
  <cp:revision>218</cp:revision>
  <dcterms:created xsi:type="dcterms:W3CDTF">2016-12-18T21:20:04Z</dcterms:created>
  <dcterms:modified xsi:type="dcterms:W3CDTF">2019-02-07T21:39:41Z</dcterms:modified>
</cp:coreProperties>
</file>